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Average"/>
      <p:regular r:id="rId12"/>
    </p:embeddedFon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Oswald-regular.fntdata"/><Relationship Id="rId12" Type="http://schemas.openxmlformats.org/officeDocument/2006/relationships/font" Target="fonts/Average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Oswa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8" y="2855377"/>
            <a:ext cx="443588" cy="105632"/>
            <a:chOff x="4137525" y="2915950"/>
            <a:chExt cx="869099" cy="206999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671257" y="990800"/>
            <a:ext cx="7801500" cy="1730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311700" y="1255275"/>
            <a:ext cx="8520599" cy="1890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2284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71250" y="2141250"/>
            <a:ext cx="7852199" cy="861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71250" y="739625"/>
            <a:ext cx="7801500" cy="17300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Who’s Doing What?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to Help Your Reader Keep Up!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35767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Levels of Engagement: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92450"/>
            <a:ext cx="8520599" cy="3787200"/>
          </a:xfrm>
          <a:prstGeom prst="rect">
            <a:avLst/>
          </a:prstGeom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b="1" lang="en"/>
              <a:t>Level 1: Within the Work</a:t>
            </a:r>
          </a:p>
          <a:p>
            <a:pPr indent="-228600" lvl="2" marL="13716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“[I think] Achilles is a noble man.”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b="1" lang="en"/>
              <a:t>Level 2: Alongside the Author</a:t>
            </a:r>
          </a:p>
          <a:p>
            <a:pPr indent="-228600" lvl="2" marL="13716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“Homer thinks Achilles is a noble man.”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b="1" lang="en"/>
              <a:t>Level 3: Part of the Conversation</a:t>
            </a:r>
          </a:p>
          <a:p>
            <a:pPr indent="-228600" lvl="2" marL="13716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“The author of “The Sacrifice of Achilles” thinks that Achilles is a noble man.”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15275" y="424075"/>
            <a:ext cx="3836450" cy="3596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Level 1: Within the Work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599" cy="1501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If a claim addresses the internal state of a character within the work, you must enter the plot in order to prove it.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/>
              <a:t>Ex: 	“Achilles knows he is destined to die.”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/>
              <a:t>	“Aias admires Achilles.”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2380650" y="3003100"/>
            <a:ext cx="6071700" cy="18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chemeClr val="accent3"/>
              </a:buClr>
              <a:buSzPct val="1000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His speech in the embassy from Agamemnon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chemeClr val="accent3"/>
              </a:buClr>
              <a:buSzPct val="1000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He sends a warrior to let Achilles know that Patroklos has died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To prove a point </a:t>
            </a:r>
            <a:r>
              <a:rPr i="1"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within</a:t>
            </a: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 the work, one must engage from </a:t>
            </a:r>
            <a:r>
              <a:rPr i="1"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within</a:t>
            </a: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 the work.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Level 2: Alongside the Author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311700" y="1248975"/>
            <a:ext cx="8520599" cy="944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On this level we are sitting beside the author, watching as he speaks through setting, plot, dialogue, even spelling! 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240275" y="2304200"/>
            <a:ext cx="8520599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Since we can’t actually crawl into Homer or Dante’s mind, we have to gather as much clear evidence as possible to prove a point on this level.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327600" y="3243350"/>
            <a:ext cx="8364900" cy="16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Ex: ““Dante the pilgrim sheds tears when he hears the story of Paolo and Francesca (</a:t>
            </a:r>
            <a:r>
              <a:rPr i="1"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Inferno </a:t>
            </a: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V.115). Dante the poet wants the reader to see how moved the pilgrim is by this tragic story.”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Ex:“Dante the poet describes unbending reeds that surround the islet of Purgatory (</a:t>
            </a:r>
            <a:r>
              <a:rPr i="1"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Purgatorio </a:t>
            </a: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I.103). This means the poet thinks no one should bend to God’s will in Purgatory.”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Level 3: Part of the Conversation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152475"/>
            <a:ext cx="8520599" cy="955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By including secondary literature in your paper, you are joining a conversation spanning time and space about a particular work.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Be familiar with the first two levels before rising to the third. 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1814550" y="2566275"/>
            <a:ext cx="5514899" cy="2009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b="1" lang="en" sz="1800" u="sng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Be Polite:</a:t>
            </a:r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buClr>
                <a:schemeClr val="accent3"/>
              </a:buClr>
              <a:buSzPct val="100000"/>
              <a:buFont typeface="Average"/>
              <a:buChar char="●"/>
            </a:pPr>
            <a:r>
              <a:rPr b="1"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Don’t Barge In</a:t>
            </a:r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buClr>
                <a:schemeClr val="accent3"/>
              </a:buClr>
              <a:buSzPct val="100000"/>
              <a:buFont typeface="Average"/>
              <a:buChar char="●"/>
            </a:pPr>
            <a:r>
              <a:rPr b="1"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Introduce Your Interlocutors </a:t>
            </a:r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buClr>
                <a:schemeClr val="accent3"/>
              </a:buClr>
              <a:buSzPct val="100000"/>
              <a:buFont typeface="Average"/>
              <a:buChar char="●"/>
            </a:pPr>
            <a:r>
              <a:rPr b="1"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Make Sure Everyone is on the Same Page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324900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Can the Reader Keep Up?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152475"/>
            <a:ext cx="31826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 u="sng"/>
              <a:t>Use Directive  Expressions</a:t>
            </a:r>
          </a:p>
          <a:p>
            <a:pPr indent="457200"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400"/>
              <a:t>“Dante the pilgrim cries”</a:t>
            </a:r>
          </a:p>
          <a:p>
            <a:pPr indent="457200"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400"/>
              <a:t>“Homer shows”</a:t>
            </a:r>
          </a:p>
          <a:p>
            <a:pPr indent="457200"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400"/>
              <a:t>“John Doe writes”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3254275" y="1152400"/>
            <a:ext cx="30686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accent3"/>
              </a:buClr>
              <a:buSzPct val="100000"/>
              <a:buFont typeface="Average"/>
              <a:buChar char="●"/>
            </a:pPr>
            <a:r>
              <a:rPr lang="en" sz="1800" u="sng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Craft each Claim Carefully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	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“Dante the Poet believes that God’s punishments are just.”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“Dr. John Doe’s analysis of the relationship between Aias and Achilles does not account for the speeches given in Achilles’ tent.”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6421200" y="1152400"/>
            <a:ext cx="2457000" cy="3833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accent3"/>
              </a:buClr>
              <a:buSzPct val="100000"/>
              <a:buFont typeface="Average"/>
              <a:buChar char="●"/>
            </a:pPr>
            <a:r>
              <a:rPr lang="en" sz="1800" u="sng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Avoid Generalities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“Human beings are wicked, and Dante the poet understands this.”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“Achilles loves his friend as himself.”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Remember: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698662"/>
            <a:ext cx="8520599" cy="791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>
                <a:latin typeface="Oswald"/>
                <a:ea typeface="Oswald"/>
                <a:cs typeface="Oswald"/>
                <a:sym typeface="Oswald"/>
              </a:rPr>
              <a:t>Address every level necessary to demonstrate your thesis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575100" y="3171012"/>
            <a:ext cx="7993799" cy="1353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accent3"/>
                </a:solidFill>
                <a:latin typeface="Oswald"/>
                <a:ea typeface="Oswald"/>
                <a:cs typeface="Oswald"/>
                <a:sym typeface="Oswald"/>
              </a:rPr>
              <a:t>Let your readers know where you are and where you are going so they can keep up!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