
<file path=[Content_Types].xml><?xml version="1.0" encoding="utf-8"?>
<Types xmlns="http://schemas.openxmlformats.org/package/2006/content-types">
  <Default Extension="bin" ContentType="application/vnd.openxmlformats-officedocument.oleObject"/>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9"/>
  </p:notesMasterIdLst>
  <p:handoutMasterIdLst>
    <p:handoutMasterId r:id="rId70"/>
  </p:handoutMasterIdLst>
  <p:sldIdLst>
    <p:sldId id="299" r:id="rId2"/>
    <p:sldId id="298" r:id="rId3"/>
    <p:sldId id="306" r:id="rId4"/>
    <p:sldId id="307" r:id="rId5"/>
    <p:sldId id="297" r:id="rId6"/>
    <p:sldId id="296" r:id="rId7"/>
    <p:sldId id="295" r:id="rId8"/>
    <p:sldId id="308" r:id="rId9"/>
    <p:sldId id="309" r:id="rId10"/>
    <p:sldId id="304" r:id="rId11"/>
    <p:sldId id="292" r:id="rId12"/>
    <p:sldId id="442" r:id="rId13"/>
    <p:sldId id="293" r:id="rId14"/>
    <p:sldId id="482" r:id="rId15"/>
    <p:sldId id="480" r:id="rId16"/>
    <p:sldId id="497" r:id="rId17"/>
    <p:sldId id="476" r:id="rId18"/>
    <p:sldId id="477" r:id="rId19"/>
    <p:sldId id="287" r:id="rId20"/>
    <p:sldId id="286" r:id="rId21"/>
    <p:sldId id="301" r:id="rId22"/>
    <p:sldId id="356" r:id="rId23"/>
    <p:sldId id="357" r:id="rId24"/>
    <p:sldId id="311" r:id="rId25"/>
    <p:sldId id="305" r:id="rId26"/>
    <p:sldId id="312" r:id="rId27"/>
    <p:sldId id="313" r:id="rId28"/>
    <p:sldId id="314" r:id="rId29"/>
    <p:sldId id="450" r:id="rId30"/>
    <p:sldId id="452" r:id="rId31"/>
    <p:sldId id="453" r:id="rId32"/>
    <p:sldId id="449" r:id="rId33"/>
    <p:sldId id="456" r:id="rId34"/>
    <p:sldId id="319" r:id="rId35"/>
    <p:sldId id="457" r:id="rId36"/>
    <p:sldId id="416" r:id="rId37"/>
    <p:sldId id="419" r:id="rId38"/>
    <p:sldId id="420" r:id="rId39"/>
    <p:sldId id="418" r:id="rId40"/>
    <p:sldId id="389" r:id="rId41"/>
    <p:sldId id="323" r:id="rId42"/>
    <p:sldId id="324" r:id="rId43"/>
    <p:sldId id="325" r:id="rId44"/>
    <p:sldId id="326" r:id="rId45"/>
    <p:sldId id="354" r:id="rId46"/>
    <p:sldId id="424" r:id="rId47"/>
    <p:sldId id="421" r:id="rId48"/>
    <p:sldId id="478" r:id="rId49"/>
    <p:sldId id="422" r:id="rId50"/>
    <p:sldId id="423" r:id="rId51"/>
    <p:sldId id="327" r:id="rId52"/>
    <p:sldId id="328" r:id="rId53"/>
    <p:sldId id="426" r:id="rId54"/>
    <p:sldId id="443" r:id="rId55"/>
    <p:sldId id="496" r:id="rId56"/>
    <p:sldId id="484" r:id="rId57"/>
    <p:sldId id="445" r:id="rId58"/>
    <p:sldId id="487" r:id="rId59"/>
    <p:sldId id="489" r:id="rId60"/>
    <p:sldId id="491" r:id="rId61"/>
    <p:sldId id="493" r:id="rId62"/>
    <p:sldId id="494" r:id="rId63"/>
    <p:sldId id="469" r:id="rId64"/>
    <p:sldId id="470" r:id="rId65"/>
    <p:sldId id="471" r:id="rId66"/>
    <p:sldId id="472" r:id="rId67"/>
    <p:sldId id="473" r:id="rId68"/>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Rakia" initials="JR" lastIdx="1" clrIdx="0">
    <p:extLst>
      <p:ext uri="{19B8F6BF-5375-455C-9EA6-DF929625EA0E}">
        <p15:presenceInfo xmlns:p15="http://schemas.microsoft.com/office/powerpoint/2012/main" userId="S-1-5-21-657571472-620127179-2200308357-9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60000"/>
    <a:srgbClr val="800080"/>
    <a:srgbClr val="FFCC00"/>
    <a:srgbClr val="66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88015" autoAdjust="0"/>
  </p:normalViewPr>
  <p:slideViewPr>
    <p:cSldViewPr>
      <p:cViewPr varScale="1">
        <p:scale>
          <a:sx n="77" d="100"/>
          <a:sy n="77" d="100"/>
        </p:scale>
        <p:origin x="756" y="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6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slide" Target="slides/slide9.xml"/><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56414" cy="465857"/>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24931" name="Rectangle 3"/>
          <p:cNvSpPr>
            <a:spLocks noGrp="1" noChangeArrowheads="1"/>
          </p:cNvSpPr>
          <p:nvPr>
            <p:ph type="dt" sz="quarter" idx="1"/>
          </p:nvPr>
        </p:nvSpPr>
        <p:spPr bwMode="auto">
          <a:xfrm>
            <a:off x="3996849" y="0"/>
            <a:ext cx="3056414" cy="465857"/>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24932" name="Rectangle 4"/>
          <p:cNvSpPr>
            <a:spLocks noGrp="1" noChangeArrowheads="1"/>
          </p:cNvSpPr>
          <p:nvPr>
            <p:ph type="ftr" sz="quarter" idx="2"/>
          </p:nvPr>
        </p:nvSpPr>
        <p:spPr bwMode="auto">
          <a:xfrm>
            <a:off x="0" y="8843244"/>
            <a:ext cx="3056414" cy="46585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24933" name="Rectangle 5"/>
          <p:cNvSpPr>
            <a:spLocks noGrp="1" noChangeArrowheads="1"/>
          </p:cNvSpPr>
          <p:nvPr>
            <p:ph type="sldNum" sz="quarter" idx="3"/>
          </p:nvPr>
        </p:nvSpPr>
        <p:spPr bwMode="auto">
          <a:xfrm>
            <a:off x="3996849" y="8843244"/>
            <a:ext cx="3056414" cy="46585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eaLnBrk="0" hangingPunct="0">
              <a:defRPr sz="1200">
                <a:latin typeface="Times New Roman" pitchFamily="18" charset="0"/>
              </a:defRPr>
            </a:lvl1pPr>
          </a:lstStyle>
          <a:p>
            <a:pPr>
              <a:defRPr/>
            </a:pPr>
            <a:fld id="{45C20BFF-8421-4394-B32A-846C78FEC431}" type="slidenum">
              <a:rPr lang="en-US"/>
              <a:pPr>
                <a:defRPr/>
              </a:pPr>
              <a:t>‹#›</a:t>
            </a:fld>
            <a:endParaRPr lang="en-US"/>
          </a:p>
        </p:txBody>
      </p:sp>
    </p:spTree>
    <p:extLst>
      <p:ext uri="{BB962C8B-B14F-4D97-AF65-F5344CB8AC3E}">
        <p14:creationId xmlns:p14="http://schemas.microsoft.com/office/powerpoint/2010/main" val="11988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56414" cy="465857"/>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5363" name="Rectangle 3"/>
          <p:cNvSpPr>
            <a:spLocks noGrp="1" noChangeArrowheads="1"/>
          </p:cNvSpPr>
          <p:nvPr>
            <p:ph type="dt" idx="1"/>
          </p:nvPr>
        </p:nvSpPr>
        <p:spPr bwMode="auto">
          <a:xfrm>
            <a:off x="3996849" y="0"/>
            <a:ext cx="3056414" cy="465857"/>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40435" y="4422425"/>
            <a:ext cx="5172393" cy="4187889"/>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43244"/>
            <a:ext cx="3056414" cy="46585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5367" name="Rectangle 7"/>
          <p:cNvSpPr>
            <a:spLocks noGrp="1" noChangeArrowheads="1"/>
          </p:cNvSpPr>
          <p:nvPr>
            <p:ph type="sldNum" sz="quarter" idx="5"/>
          </p:nvPr>
        </p:nvSpPr>
        <p:spPr bwMode="auto">
          <a:xfrm>
            <a:off x="3996849" y="8843244"/>
            <a:ext cx="3056414" cy="46585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eaLnBrk="0" hangingPunct="0">
              <a:defRPr sz="1200">
                <a:latin typeface="Times New Roman" pitchFamily="18" charset="0"/>
              </a:defRPr>
            </a:lvl1pPr>
          </a:lstStyle>
          <a:p>
            <a:pPr>
              <a:defRPr/>
            </a:pPr>
            <a:fld id="{913739B6-011E-4FC0-A0F4-B2AF1C7802E6}" type="slidenum">
              <a:rPr lang="en-US"/>
              <a:pPr>
                <a:defRPr/>
              </a:pPr>
              <a:t>‹#›</a:t>
            </a:fld>
            <a:endParaRPr lang="en-US"/>
          </a:p>
        </p:txBody>
      </p:sp>
    </p:spTree>
    <p:extLst>
      <p:ext uri="{BB962C8B-B14F-4D97-AF65-F5344CB8AC3E}">
        <p14:creationId xmlns:p14="http://schemas.microsoft.com/office/powerpoint/2010/main" val="3654715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6DE1B6B-637F-49F9-9235-FFE552948396}" type="slidenum">
              <a:rPr lang="en-US" smtClean="0"/>
              <a:pPr/>
              <a:t>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0361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880FEBF-8D3E-4DBA-A23A-C1D6EF1000A4}" type="slidenum">
              <a:rPr lang="en-US" smtClean="0"/>
              <a:pPr/>
              <a:t>10</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310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C9E9FA5-C478-4AA5-8B2F-EA120BEABA7F}" type="slidenum">
              <a:rPr lang="en-US" smtClean="0"/>
              <a:pPr/>
              <a:t>11</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008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82E133F-387C-4572-8493-FF408CFB40C8}" type="slidenum">
              <a:rPr lang="en-US" smtClean="0"/>
              <a:pPr/>
              <a:t>12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4358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11C16AB-98EF-4467-B823-EB06C00E2FDD}" type="slidenum">
              <a:rPr lang="en-US" smtClean="0"/>
              <a:pPr/>
              <a:t>13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853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1DD77CF-207B-47EF-A072-3087BB62BD0A}" type="slidenum">
              <a:rPr lang="en-US" smtClean="0"/>
              <a:pPr/>
              <a:t>19</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74095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B018DCD-C8EB-443C-924C-88961A8672BA}" type="slidenum">
              <a:rPr lang="en-US" smtClean="0"/>
              <a:pPr/>
              <a:t>20</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8012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7C948C7-AA71-4EC2-B61A-95CF37318416}" type="slidenum">
              <a:rPr lang="en-US" smtClean="0"/>
              <a:pPr/>
              <a:t>21</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4518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BAE7E97-5E41-45EF-B903-ABF5373BBFF3}" type="slidenum">
              <a:rPr lang="en-US" smtClean="0"/>
              <a:pPr/>
              <a:t>22</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4254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AA68CC9-A333-443F-BF2F-45A0F4985806}" type="slidenum">
              <a:rPr lang="en-US" smtClean="0"/>
              <a:pPr/>
              <a:t>23</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4836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D19D41D-69B2-49F6-B274-882E09445E55}" type="slidenum">
              <a:rPr lang="en-US" smtClean="0"/>
              <a:pPr/>
              <a:t>24</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330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CC45FCE-417C-4046-A196-904CA4E45515}" type="slidenum">
              <a:rPr lang="en-US" smtClean="0"/>
              <a:pPr/>
              <a:t>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2377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63C8A06-EED5-4618-9A91-D6580890FC46}" type="slidenum">
              <a:rPr lang="en-US" smtClean="0"/>
              <a:pPr/>
              <a:t>25</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62828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D6DE6D6-212B-4418-9855-D52A698F5C6E}" type="slidenum">
              <a:rPr lang="en-US" smtClean="0"/>
              <a:pPr/>
              <a:t>26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4778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B73117E-29E0-47EA-97DE-6E3374519610}" type="slidenum">
              <a:rPr lang="en-US" smtClean="0"/>
              <a:pPr/>
              <a:t>27</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780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7EC3299-579D-49B6-A6C1-3C9B25DBB4E2}" type="slidenum">
              <a:rPr lang="en-US" smtClean="0"/>
              <a:pPr/>
              <a:t>28</a:t>
            </a:fld>
            <a:endParaRPr lang="en-US" smtClean="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71170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E9DFCE2-758E-4064-9969-04D58465964A}" type="slidenum">
              <a:rPr lang="en-US" smtClean="0"/>
              <a:pPr/>
              <a:t>29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0205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18AA7BEC-5321-4E05-9BF3-F581566887EE}" type="slidenum">
              <a:rPr lang="en-US" smtClean="0"/>
              <a:pPr/>
              <a:t>31</a:t>
            </a:fld>
            <a:endParaRPr lang="en-US" smtClean="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217290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F6AC7BA-A23E-4D0A-A966-982E172F4AF4}" type="slidenum">
              <a:rPr lang="en-US" smtClean="0"/>
              <a:pPr/>
              <a:t>33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0022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4B793CE-4EB6-4EF1-8F3D-2F8C91AEB4E5}" type="slidenum">
              <a:rPr lang="en-US" smtClean="0"/>
              <a:pPr/>
              <a:t>34</a:t>
            </a:fld>
            <a:endParaRPr lang="en-US" smtClean="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207247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FF47BB8-DC5C-4FC4-8D70-0DBC15DC6AB0}" type="slidenum">
              <a:rPr lang="en-US" smtClean="0"/>
              <a:pPr/>
              <a:t>36</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3277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E994DBC-DDBA-4001-8DEE-08D9A6B82E89}" type="slidenum">
              <a:rPr lang="en-US" smtClean="0"/>
              <a:pPr/>
              <a:t>37</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52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71198E1-28E4-412E-BAD9-91119161E39B}" type="slidenum">
              <a:rPr lang="en-US" smtClean="0"/>
              <a:pPr/>
              <a:t>3</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578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C72D12E-F8B4-4E00-A86B-154E3984EB74}" type="slidenum">
              <a:rPr lang="en-US" smtClean="0"/>
              <a:pPr/>
              <a:t>38</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0664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8D380A0-A024-4CC5-9FF9-F2CA6DA66D42}" type="slidenum">
              <a:rPr lang="en-US" smtClean="0"/>
              <a:pPr/>
              <a:t>39</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178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41C52B4-B06F-45B3-B224-EC6D7B9BFA54}" type="slidenum">
              <a:rPr lang="en-US" smtClean="0"/>
              <a:pPr/>
              <a:t>40</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35327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C65A222-2287-4826-8441-DC8209DC481B}" type="slidenum">
              <a:rPr lang="en-US" smtClean="0"/>
              <a:pPr/>
              <a:t>41</a:t>
            </a:fld>
            <a:endParaRPr lang="en-US" smtClean="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87237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FFDE698-7A4B-4CA3-8B5B-48B131BAFFB3}" type="slidenum">
              <a:rPr lang="en-US" smtClean="0"/>
              <a:pPr/>
              <a:t>42</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60975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42070DB-F705-495D-977C-BBB2CE89FE23}" type="slidenum">
              <a:rPr lang="en-US" smtClean="0"/>
              <a:pPr/>
              <a:t>43</a:t>
            </a:fld>
            <a:endParaRPr lang="en-US" smtClean="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611631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9D39868-6733-4C87-84EF-FA139170DC7E}" type="slidenum">
              <a:rPr lang="en-US" smtClean="0"/>
              <a:pPr/>
              <a:t>44</a:t>
            </a:fld>
            <a:endParaRPr lang="en-US" smtClean="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06766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CE3E1E4-79A6-4F41-B338-51A9DC3069DF}" type="slidenum">
              <a:rPr lang="en-US" smtClean="0"/>
              <a:pPr/>
              <a:t>45</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0567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72E9E7C9-E1AF-4DD3-A0AB-72E1B2CB4CA0}" type="slidenum">
              <a:rPr lang="en-US" smtClean="0"/>
              <a:pPr/>
              <a:t>46</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4070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CB9CCEE-63EF-47CA-A96F-AB1183859354}" type="slidenum">
              <a:rPr lang="en-US" smtClean="0"/>
              <a:pPr/>
              <a:t>47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430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97D53694-13A0-47D0-BC74-763CA0A93851}" type="slidenum">
              <a:rPr lang="en-US" smtClean="0"/>
              <a:pPr/>
              <a:t>4</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6766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DB3E9260-529E-4213-AC6D-96E2F024F7B1}" type="slidenum">
              <a:rPr lang="en-US" smtClean="0"/>
              <a:pPr/>
              <a:t>49</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75185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70E0AF8-DB8B-47F1-9BA3-76415CFD39F6}" type="slidenum">
              <a:rPr lang="en-US" smtClean="0"/>
              <a:pPr/>
              <a:t>50</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07445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C79C8C6-AC6D-4219-B39F-2E80BE6DABF0}" type="slidenum">
              <a:rPr lang="en-US" smtClean="0"/>
              <a:pPr/>
              <a:t>51</a:t>
            </a:fld>
            <a:endParaRPr lang="en-US" smtClean="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000964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4CB6F5E-9526-4EF6-956B-895E79C1D23E}" type="slidenum">
              <a:rPr lang="en-US" smtClean="0"/>
              <a:pPr/>
              <a:t>52</a:t>
            </a:fld>
            <a:endParaRPr lang="en-US" smtClean="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627205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512B8FB-EA01-484D-97B2-44AD600512B5}" type="slidenum">
              <a:rPr lang="en-US" smtClean="0"/>
              <a:pPr/>
              <a:t>53</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7865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1972AEB-932D-4E97-A661-500F5F3AB371}" type="slidenum">
              <a:rPr lang="en-US" smtClean="0"/>
              <a:pPr/>
              <a:t>54</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4835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39B6-011E-4FC0-A0F4-B2AF1C7802E6}" type="slidenum">
              <a:rPr lang="en-US" smtClean="0"/>
              <a:pPr>
                <a:defRPr/>
              </a:pPr>
              <a:t>55</a:t>
            </a:fld>
            <a:endParaRPr lang="en-US"/>
          </a:p>
        </p:txBody>
      </p:sp>
    </p:spTree>
    <p:extLst>
      <p:ext uri="{BB962C8B-B14F-4D97-AF65-F5344CB8AC3E}">
        <p14:creationId xmlns:p14="http://schemas.microsoft.com/office/powerpoint/2010/main" val="3031718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39B6-011E-4FC0-A0F4-B2AF1C7802E6}" type="slidenum">
              <a:rPr lang="en-US" smtClean="0"/>
              <a:pPr>
                <a:defRPr/>
              </a:pPr>
              <a:t>56</a:t>
            </a:fld>
            <a:endParaRPr lang="en-US"/>
          </a:p>
        </p:txBody>
      </p:sp>
    </p:spTree>
    <p:extLst>
      <p:ext uri="{BB962C8B-B14F-4D97-AF65-F5344CB8AC3E}">
        <p14:creationId xmlns:p14="http://schemas.microsoft.com/office/powerpoint/2010/main" val="128582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F7E05DB3-B0E8-42BF-A81B-CCD3DD6F3E77}" type="slidenum">
              <a:rPr lang="en-US" smtClean="0"/>
              <a:pPr/>
              <a:t>57</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469955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39B6-011E-4FC0-A0F4-B2AF1C7802E6}" type="slidenum">
              <a:rPr lang="en-US" smtClean="0"/>
              <a:pPr>
                <a:defRPr/>
              </a:pPr>
              <a:t>58</a:t>
            </a:fld>
            <a:endParaRPr lang="en-US"/>
          </a:p>
        </p:txBody>
      </p:sp>
    </p:spTree>
    <p:extLst>
      <p:ext uri="{BB962C8B-B14F-4D97-AF65-F5344CB8AC3E}">
        <p14:creationId xmlns:p14="http://schemas.microsoft.com/office/powerpoint/2010/main" val="94021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834F5AE-1F89-4645-AAEA-6E145F4D2DBC}" type="slidenum">
              <a:rPr lang="en-US" smtClean="0"/>
              <a:pPr/>
              <a:t>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21237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39B6-011E-4FC0-A0F4-B2AF1C7802E6}" type="slidenum">
              <a:rPr lang="en-US" smtClean="0"/>
              <a:pPr>
                <a:defRPr/>
              </a:pPr>
              <a:t>59</a:t>
            </a:fld>
            <a:endParaRPr lang="en-US"/>
          </a:p>
        </p:txBody>
      </p:sp>
    </p:spTree>
    <p:extLst>
      <p:ext uri="{BB962C8B-B14F-4D97-AF65-F5344CB8AC3E}">
        <p14:creationId xmlns:p14="http://schemas.microsoft.com/office/powerpoint/2010/main" val="1776305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39B6-011E-4FC0-A0F4-B2AF1C7802E6}" type="slidenum">
              <a:rPr lang="en-US" smtClean="0"/>
              <a:pPr>
                <a:defRPr/>
              </a:pPr>
              <a:t>61</a:t>
            </a:fld>
            <a:endParaRPr lang="en-US"/>
          </a:p>
        </p:txBody>
      </p:sp>
    </p:spTree>
    <p:extLst>
      <p:ext uri="{BB962C8B-B14F-4D97-AF65-F5344CB8AC3E}">
        <p14:creationId xmlns:p14="http://schemas.microsoft.com/office/powerpoint/2010/main" val="3921713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3739B6-011E-4FC0-A0F4-B2AF1C7802E6}" type="slidenum">
              <a:rPr lang="en-US" smtClean="0"/>
              <a:pPr>
                <a:defRPr/>
              </a:pPr>
              <a:t>62</a:t>
            </a:fld>
            <a:endParaRPr lang="en-US"/>
          </a:p>
        </p:txBody>
      </p:sp>
    </p:spTree>
    <p:extLst>
      <p:ext uri="{BB962C8B-B14F-4D97-AF65-F5344CB8AC3E}">
        <p14:creationId xmlns:p14="http://schemas.microsoft.com/office/powerpoint/2010/main" val="2917218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739B6-011E-4FC0-A0F4-B2AF1C7802E6}" type="slidenum">
              <a:rPr lang="en-US" smtClean="0"/>
              <a:pPr>
                <a:defRPr/>
              </a:pPr>
              <a:t>63</a:t>
            </a:fld>
            <a:endParaRPr lang="en-US"/>
          </a:p>
        </p:txBody>
      </p:sp>
    </p:spTree>
    <p:extLst>
      <p:ext uri="{BB962C8B-B14F-4D97-AF65-F5344CB8AC3E}">
        <p14:creationId xmlns:p14="http://schemas.microsoft.com/office/powerpoint/2010/main" val="2332818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DF4D16A-C38F-4EEF-813B-98943CCFF711}" type="slidenum">
              <a:rPr lang="en-US" smtClean="0"/>
              <a:pPr/>
              <a:t>65</a:t>
            </a:fld>
            <a:endParaRPr lang="en-US" smtClean="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9365043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4920388-A3CA-4F27-8A3B-205F55B5A2E2}" type="slidenum">
              <a:rPr lang="en-US" smtClean="0"/>
              <a:pPr/>
              <a:t>66</a:t>
            </a:fld>
            <a:endParaRPr lang="en-US" smtClean="0"/>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54182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BED6E12-8C8B-4614-9905-F69E4C9A3FEA}" type="slidenum">
              <a:rPr lang="en-US" smtClean="0"/>
              <a:pPr/>
              <a:t>67</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563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FD77E26-DDB6-4D59-B54D-CE6E310E2CED}" type="slidenum">
              <a:rPr lang="en-US" smtClean="0"/>
              <a:pPr/>
              <a:t>6</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9158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9E5CD0C-0B4A-4624-8C9B-477C1303ED51}" type="slidenum">
              <a:rPr lang="en-US" smtClean="0"/>
              <a:pPr/>
              <a:t>7</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185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58FF3F-81A9-4AE7-A895-6646F9D3794A}" type="slidenum">
              <a:rPr lang="en-US" smtClean="0"/>
              <a:pPr/>
              <a:t>8</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669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770FFF2-2DE1-4E27-81AD-2091ABD20F40}" type="slidenum">
              <a:rPr lang="en-US" smtClean="0"/>
              <a:pPr/>
              <a:t>9</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3608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B71327-201D-46AF-99C6-65593CF3B8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F2404-834C-4EE8-AE85-EC7AD60F54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3405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AA468F-02D6-49FC-AE56-9BEC8AB5E0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848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1E81DB-3D38-4BCA-B2B6-D3CA844952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F244AB-BEB5-4C4B-83DD-F03856C57B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1E61C9-349F-4CF5-A2E7-A37A630483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E75E8D-7968-4880-9EAE-25EB7592BC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CAA12A-CA49-4002-AAD6-8CA7A311A8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A6622E-0EC8-437B-820B-C9B1AE7800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47579A-356C-4855-98B2-9B1EA0940C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5D5C54-C141-46FE-AC94-9F4B3296A3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76D698-2588-427A-B7D6-0023A97E97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304800"/>
            <a:ext cx="78486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a:t>
            </a:r>
          </a:p>
        </p:txBody>
      </p:sp>
      <p:sp>
        <p:nvSpPr>
          <p:cNvPr id="5123" name="Rectangle 3"/>
          <p:cNvSpPr>
            <a:spLocks noGrp="1" noChangeArrowheads="1"/>
          </p:cNvSpPr>
          <p:nvPr>
            <p:ph type="body" idx="1"/>
          </p:nvPr>
        </p:nvSpPr>
        <p:spPr bwMode="auto">
          <a:xfrm>
            <a:off x="685800" y="1981200"/>
            <a:ext cx="7772400" cy="3124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19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FFFFFF"/>
                </a:solidFill>
                <a:latin typeface="Times New Roman" pitchFamily="18" charset="0"/>
              </a:defRPr>
            </a:lvl1pPr>
          </a:lstStyle>
          <a:p>
            <a:pPr>
              <a:defRPr/>
            </a:pPr>
            <a:endParaRPr lang="en-US"/>
          </a:p>
        </p:txBody>
      </p:sp>
      <p:sp>
        <p:nvSpPr>
          <p:cNvPr id="211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FFFFFF"/>
                </a:solidFill>
                <a:latin typeface="Times New Roman" pitchFamily="18" charset="0"/>
              </a:defRPr>
            </a:lvl1pPr>
          </a:lstStyle>
          <a:p>
            <a:pPr>
              <a:defRPr/>
            </a:pPr>
            <a:endParaRPr lang="en-US"/>
          </a:p>
        </p:txBody>
      </p:sp>
      <p:sp>
        <p:nvSpPr>
          <p:cNvPr id="211974"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FFFFFF"/>
                </a:solidFill>
                <a:latin typeface="Times New Roman" pitchFamily="18" charset="0"/>
              </a:defRPr>
            </a:lvl1pPr>
          </a:lstStyle>
          <a:p>
            <a:pPr>
              <a:defRPr/>
            </a:pPr>
            <a:fld id="{A2DA472E-4E1B-4B49-824F-882D24AE180D}" type="slidenum">
              <a:rPr lang="en-US"/>
              <a:pPr>
                <a:defRPr/>
              </a:pPr>
              <a:t>‹#›</a:t>
            </a:fld>
            <a:endParaRPr lang="en-US"/>
          </a:p>
        </p:txBody>
      </p:sp>
      <p:sp>
        <p:nvSpPr>
          <p:cNvPr id="211975" name="Line 7"/>
          <p:cNvSpPr>
            <a:spLocks noChangeShapeType="1"/>
          </p:cNvSpPr>
          <p:nvPr/>
        </p:nvSpPr>
        <p:spPr bwMode="auto">
          <a:xfrm>
            <a:off x="687388" y="6400800"/>
            <a:ext cx="6475412" cy="0"/>
          </a:xfrm>
          <a:prstGeom prst="line">
            <a:avLst/>
          </a:prstGeom>
          <a:noFill/>
          <a:ln w="50800">
            <a:solidFill>
              <a:srgbClr val="99CC00"/>
            </a:solidFill>
            <a:round/>
            <a:headEnd type="none" w="sm" len="sm"/>
            <a:tailEnd type="none" w="sm" len="sm"/>
          </a:ln>
          <a:effectLst/>
        </p:spPr>
        <p:txBody>
          <a:bodyPr/>
          <a:lstStyle/>
          <a:p>
            <a:pPr>
              <a:defRPr/>
            </a:pPr>
            <a:endParaRPr lang="en-US"/>
          </a:p>
        </p:txBody>
      </p:sp>
      <p:sp>
        <p:nvSpPr>
          <p:cNvPr id="211976" name="Line 8"/>
          <p:cNvSpPr>
            <a:spLocks noChangeShapeType="1"/>
          </p:cNvSpPr>
          <p:nvPr/>
        </p:nvSpPr>
        <p:spPr bwMode="auto">
          <a:xfrm>
            <a:off x="692150" y="6477000"/>
            <a:ext cx="6470650" cy="0"/>
          </a:xfrm>
          <a:prstGeom prst="line">
            <a:avLst/>
          </a:prstGeom>
          <a:noFill/>
          <a:ln w="50800">
            <a:solidFill>
              <a:srgbClr val="800080"/>
            </a:solidFill>
            <a:round/>
            <a:headEnd type="none" w="sm" len="sm"/>
            <a:tailEnd type="none" w="sm" len="sm"/>
          </a:ln>
          <a:effectLst/>
        </p:spPr>
        <p:txBody>
          <a:bodyPr/>
          <a:lstStyle/>
          <a:p>
            <a:pPr>
              <a:defRPr/>
            </a:pPr>
            <a:endParaRPr lang="en-US"/>
          </a:p>
        </p:txBody>
      </p:sp>
      <p:sp>
        <p:nvSpPr>
          <p:cNvPr id="211977" name="Line 9"/>
          <p:cNvSpPr>
            <a:spLocks noChangeShapeType="1"/>
          </p:cNvSpPr>
          <p:nvPr/>
        </p:nvSpPr>
        <p:spPr bwMode="auto">
          <a:xfrm>
            <a:off x="692150" y="1447800"/>
            <a:ext cx="7766050" cy="0"/>
          </a:xfrm>
          <a:prstGeom prst="line">
            <a:avLst/>
          </a:prstGeom>
          <a:noFill/>
          <a:ln w="50800">
            <a:solidFill>
              <a:srgbClr val="99CC00"/>
            </a:solidFill>
            <a:round/>
            <a:headEnd type="none" w="sm" len="sm"/>
            <a:tailEnd type="none" w="sm" len="sm"/>
          </a:ln>
          <a:effectLst/>
        </p:spPr>
        <p:txBody>
          <a:bodyPr/>
          <a:lstStyle/>
          <a:p>
            <a:pPr>
              <a:defRPr/>
            </a:pPr>
            <a:endParaRPr lang="en-US"/>
          </a:p>
        </p:txBody>
      </p:sp>
      <p:sp>
        <p:nvSpPr>
          <p:cNvPr id="211978" name="Line 10"/>
          <p:cNvSpPr>
            <a:spLocks noChangeShapeType="1"/>
          </p:cNvSpPr>
          <p:nvPr/>
        </p:nvSpPr>
        <p:spPr bwMode="auto">
          <a:xfrm>
            <a:off x="692150" y="1524000"/>
            <a:ext cx="7766050" cy="0"/>
          </a:xfrm>
          <a:prstGeom prst="line">
            <a:avLst/>
          </a:prstGeom>
          <a:noFill/>
          <a:ln w="50800">
            <a:solidFill>
              <a:srgbClr val="800080"/>
            </a:solidFill>
            <a:round/>
            <a:headEnd type="none" w="sm" len="sm"/>
            <a:tailEnd type="none" w="sm" len="sm"/>
          </a:ln>
          <a:effectLst/>
        </p:spPr>
        <p:txBody>
          <a:bodyPr/>
          <a:lstStyle/>
          <a:p>
            <a:pPr>
              <a:defRPr/>
            </a:pPr>
            <a:endParaRPr lang="en-US"/>
          </a:p>
        </p:txBody>
      </p:sp>
      <p:pic>
        <p:nvPicPr>
          <p:cNvPr id="5131" name="Picture 11"/>
          <p:cNvPicPr>
            <a:picLocks noChangeArrowheads="1"/>
          </p:cNvPicPr>
          <p:nvPr/>
        </p:nvPicPr>
        <p:blipFill>
          <a:blip r:embed="rId14" cstate="print"/>
          <a:srcRect/>
          <a:stretch>
            <a:fillRect/>
          </a:stretch>
        </p:blipFill>
        <p:spPr bwMode="auto">
          <a:xfrm>
            <a:off x="7162800" y="6040438"/>
            <a:ext cx="1374775" cy="677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spcBef>
          <a:spcPct val="0"/>
        </a:spcBef>
        <a:spcAft>
          <a:spcPct val="0"/>
        </a:spcAft>
        <a:defRPr sz="4400" b="1">
          <a:solidFill>
            <a:srgbClr val="68217A"/>
          </a:solidFill>
          <a:latin typeface="+mj-lt"/>
          <a:ea typeface="+mj-ea"/>
          <a:cs typeface="+mj-cs"/>
        </a:defRPr>
      </a:lvl1pPr>
      <a:lvl2pPr algn="ctr" rtl="0" eaLnBrk="0" fontAlgn="base" hangingPunct="0">
        <a:spcBef>
          <a:spcPct val="0"/>
        </a:spcBef>
        <a:spcAft>
          <a:spcPct val="0"/>
        </a:spcAft>
        <a:defRPr sz="4400" b="1">
          <a:solidFill>
            <a:srgbClr val="68217A"/>
          </a:solidFill>
          <a:latin typeface="Tahoma" pitchFamily="34" charset="0"/>
        </a:defRPr>
      </a:lvl2pPr>
      <a:lvl3pPr algn="ctr" rtl="0" eaLnBrk="0" fontAlgn="base" hangingPunct="0">
        <a:spcBef>
          <a:spcPct val="0"/>
        </a:spcBef>
        <a:spcAft>
          <a:spcPct val="0"/>
        </a:spcAft>
        <a:defRPr sz="4400" b="1">
          <a:solidFill>
            <a:srgbClr val="68217A"/>
          </a:solidFill>
          <a:latin typeface="Tahoma" pitchFamily="34" charset="0"/>
        </a:defRPr>
      </a:lvl3pPr>
      <a:lvl4pPr algn="ctr" rtl="0" eaLnBrk="0" fontAlgn="base" hangingPunct="0">
        <a:spcBef>
          <a:spcPct val="0"/>
        </a:spcBef>
        <a:spcAft>
          <a:spcPct val="0"/>
        </a:spcAft>
        <a:defRPr sz="4400" b="1">
          <a:solidFill>
            <a:srgbClr val="68217A"/>
          </a:solidFill>
          <a:latin typeface="Tahoma" pitchFamily="34" charset="0"/>
        </a:defRPr>
      </a:lvl4pPr>
      <a:lvl5pPr algn="ctr" rtl="0" eaLnBrk="0" fontAlgn="base" hangingPunct="0">
        <a:spcBef>
          <a:spcPct val="0"/>
        </a:spcBef>
        <a:spcAft>
          <a:spcPct val="0"/>
        </a:spcAft>
        <a:defRPr sz="4400" b="1">
          <a:solidFill>
            <a:srgbClr val="68217A"/>
          </a:solidFill>
          <a:latin typeface="Tahoma" pitchFamily="34" charset="0"/>
        </a:defRPr>
      </a:lvl5pPr>
      <a:lvl6pPr marL="457200" algn="ctr" rtl="0" fontAlgn="base">
        <a:spcBef>
          <a:spcPct val="0"/>
        </a:spcBef>
        <a:spcAft>
          <a:spcPct val="0"/>
        </a:spcAft>
        <a:defRPr sz="4400" b="1">
          <a:solidFill>
            <a:srgbClr val="68217A"/>
          </a:solidFill>
          <a:latin typeface="Tahoma" pitchFamily="34" charset="0"/>
        </a:defRPr>
      </a:lvl6pPr>
      <a:lvl7pPr marL="914400" algn="ctr" rtl="0" fontAlgn="base">
        <a:spcBef>
          <a:spcPct val="0"/>
        </a:spcBef>
        <a:spcAft>
          <a:spcPct val="0"/>
        </a:spcAft>
        <a:defRPr sz="4400" b="1">
          <a:solidFill>
            <a:srgbClr val="68217A"/>
          </a:solidFill>
          <a:latin typeface="Tahoma" pitchFamily="34" charset="0"/>
        </a:defRPr>
      </a:lvl7pPr>
      <a:lvl8pPr marL="1371600" algn="ctr" rtl="0" fontAlgn="base">
        <a:spcBef>
          <a:spcPct val="0"/>
        </a:spcBef>
        <a:spcAft>
          <a:spcPct val="0"/>
        </a:spcAft>
        <a:defRPr sz="4400" b="1">
          <a:solidFill>
            <a:srgbClr val="68217A"/>
          </a:solidFill>
          <a:latin typeface="Tahoma" pitchFamily="34" charset="0"/>
        </a:defRPr>
      </a:lvl8pPr>
      <a:lvl9pPr marL="1828800" algn="ctr" rtl="0" fontAlgn="base">
        <a:spcBef>
          <a:spcPct val="0"/>
        </a:spcBef>
        <a:spcAft>
          <a:spcPct val="0"/>
        </a:spcAft>
        <a:defRPr sz="4400" b="1">
          <a:solidFill>
            <a:srgbClr val="68217A"/>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rgbClr val="0054A0"/>
          </a:solidFill>
          <a:latin typeface="+mn-lt"/>
          <a:ea typeface="+mn-ea"/>
          <a:cs typeface="+mn-cs"/>
        </a:defRPr>
      </a:lvl1pPr>
      <a:lvl2pPr marL="742950" indent="-285750" algn="l" rtl="0" eaLnBrk="0" fontAlgn="base" hangingPunct="0">
        <a:spcBef>
          <a:spcPct val="20000"/>
        </a:spcBef>
        <a:spcAft>
          <a:spcPct val="0"/>
        </a:spcAft>
        <a:buChar char="–"/>
        <a:defRPr sz="2800">
          <a:solidFill>
            <a:srgbClr val="0054A0"/>
          </a:solidFill>
          <a:latin typeface="+mn-lt"/>
        </a:defRPr>
      </a:lvl2pPr>
      <a:lvl3pPr marL="1143000" indent="-228600" algn="l" rtl="0" eaLnBrk="0" fontAlgn="base" hangingPunct="0">
        <a:spcBef>
          <a:spcPct val="20000"/>
        </a:spcBef>
        <a:spcAft>
          <a:spcPct val="0"/>
        </a:spcAft>
        <a:buChar char="•"/>
        <a:defRPr sz="2400">
          <a:solidFill>
            <a:srgbClr val="0054A0"/>
          </a:solidFill>
          <a:latin typeface="+mn-lt"/>
        </a:defRPr>
      </a:lvl3pPr>
      <a:lvl4pPr marL="1600200" indent="-228600" algn="l" rtl="0" eaLnBrk="0" fontAlgn="base" hangingPunct="0">
        <a:spcBef>
          <a:spcPct val="20000"/>
        </a:spcBef>
        <a:spcAft>
          <a:spcPct val="0"/>
        </a:spcAft>
        <a:buChar char="–"/>
        <a:defRPr sz="2000">
          <a:solidFill>
            <a:srgbClr val="0054A0"/>
          </a:solidFill>
          <a:latin typeface="+mn-lt"/>
        </a:defRPr>
      </a:lvl4pPr>
      <a:lvl5pPr marL="2057400" indent="-228600" algn="l" rtl="0" eaLnBrk="0" fontAlgn="base" hangingPunct="0">
        <a:spcBef>
          <a:spcPct val="20000"/>
        </a:spcBef>
        <a:spcAft>
          <a:spcPct val="0"/>
        </a:spcAft>
        <a:buChar char="»"/>
        <a:defRPr sz="2000">
          <a:solidFill>
            <a:srgbClr val="0054A0"/>
          </a:solidFill>
          <a:latin typeface="+mn-lt"/>
        </a:defRPr>
      </a:lvl5pPr>
      <a:lvl6pPr marL="2514600" indent="-228600" algn="l" rtl="0" fontAlgn="base">
        <a:spcBef>
          <a:spcPct val="20000"/>
        </a:spcBef>
        <a:spcAft>
          <a:spcPct val="0"/>
        </a:spcAft>
        <a:buChar char="»"/>
        <a:defRPr sz="2000">
          <a:solidFill>
            <a:srgbClr val="0054A0"/>
          </a:solidFill>
          <a:latin typeface="+mn-lt"/>
        </a:defRPr>
      </a:lvl6pPr>
      <a:lvl7pPr marL="2971800" indent="-228600" algn="l" rtl="0" fontAlgn="base">
        <a:spcBef>
          <a:spcPct val="20000"/>
        </a:spcBef>
        <a:spcAft>
          <a:spcPct val="0"/>
        </a:spcAft>
        <a:buChar char="»"/>
        <a:defRPr sz="2000">
          <a:solidFill>
            <a:srgbClr val="0054A0"/>
          </a:solidFill>
          <a:latin typeface="+mn-lt"/>
        </a:defRPr>
      </a:lvl7pPr>
      <a:lvl8pPr marL="3429000" indent="-228600" algn="l" rtl="0" fontAlgn="base">
        <a:spcBef>
          <a:spcPct val="20000"/>
        </a:spcBef>
        <a:spcAft>
          <a:spcPct val="0"/>
        </a:spcAft>
        <a:buChar char="»"/>
        <a:defRPr sz="2000">
          <a:solidFill>
            <a:srgbClr val="0054A0"/>
          </a:solidFill>
          <a:latin typeface="+mn-lt"/>
        </a:defRPr>
      </a:lvl8pPr>
      <a:lvl9pPr marL="3886200" indent="-228600" algn="l" rtl="0" fontAlgn="base">
        <a:spcBef>
          <a:spcPct val="20000"/>
        </a:spcBef>
        <a:spcAft>
          <a:spcPct val="0"/>
        </a:spcAft>
        <a:buChar char="»"/>
        <a:defRPr sz="2000">
          <a:solidFill>
            <a:srgbClr val="0054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hyperlink" Target="http://www.irs.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n.wikipedia.org/wiki/Independent_contracto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www.irs.gov/pub/irs-pdf/f1040nre.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p:cNvSpPr txBox="1">
            <a:spLocks noChangeArrowheads="1"/>
          </p:cNvSpPr>
          <p:nvPr/>
        </p:nvSpPr>
        <p:spPr bwMode="auto">
          <a:xfrm>
            <a:off x="-1682750" y="1905000"/>
            <a:ext cx="12644438" cy="3416320"/>
          </a:xfrm>
          <a:prstGeom prst="rect">
            <a:avLst/>
          </a:prstGeom>
          <a:noFill/>
          <a:ln w="12700" cap="sq">
            <a:noFill/>
            <a:miter lim="800000"/>
            <a:headEnd type="none" w="sm" len="sm"/>
            <a:tailEnd type="none" w="sm" len="sm"/>
          </a:ln>
        </p:spPr>
        <p:txBody>
          <a:bodyPr wrap="square">
            <a:spAutoFit/>
          </a:bodyPr>
          <a:lstStyle/>
          <a:p>
            <a:pPr algn="ctr" eaLnBrk="0" hangingPunct="0"/>
            <a:r>
              <a:rPr lang="en-US" sz="5400" b="1" dirty="0">
                <a:latin typeface="Tahoma" pitchFamily="34" charset="0"/>
              </a:rPr>
              <a:t>International Students</a:t>
            </a:r>
            <a:r>
              <a:rPr lang="en-US" sz="4800" b="1" dirty="0">
                <a:latin typeface="Tahoma" pitchFamily="34" charset="0"/>
              </a:rPr>
              <a:t> </a:t>
            </a:r>
          </a:p>
          <a:p>
            <a:pPr algn="ctr" eaLnBrk="0" hangingPunct="0"/>
            <a:r>
              <a:rPr lang="en-US" sz="5400" b="1" dirty="0" smtClean="0">
                <a:latin typeface="Tahoma" pitchFamily="34" charset="0"/>
              </a:rPr>
              <a:t>Non-Resident</a:t>
            </a:r>
            <a:endParaRPr lang="en-US" sz="5400" b="1" dirty="0">
              <a:latin typeface="Tahoma" pitchFamily="34" charset="0"/>
            </a:endParaRPr>
          </a:p>
          <a:p>
            <a:pPr algn="ctr" eaLnBrk="0" hangingPunct="0"/>
            <a:r>
              <a:rPr lang="en-US" sz="5400" b="1" dirty="0">
                <a:latin typeface="Tahoma" pitchFamily="34" charset="0"/>
              </a:rPr>
              <a:t>Income Tax Seminar</a:t>
            </a:r>
          </a:p>
          <a:p>
            <a:pPr algn="ctr" eaLnBrk="0" hangingPunct="0"/>
            <a:r>
              <a:rPr lang="en-US" sz="5400" b="1" dirty="0">
                <a:latin typeface="Tahoma" pitchFamily="34" charset="0"/>
              </a:rPr>
              <a:t> for </a:t>
            </a:r>
            <a:r>
              <a:rPr lang="en-US" sz="5400" b="1" dirty="0" smtClean="0">
                <a:latin typeface="Tahoma" pitchFamily="34" charset="0"/>
              </a:rPr>
              <a:t>2014 </a:t>
            </a:r>
            <a:r>
              <a:rPr lang="en-US" sz="5400" b="1" dirty="0">
                <a:latin typeface="Tahoma" pitchFamily="34" charset="0"/>
              </a:rPr>
              <a:t>Taxes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04800"/>
            <a:ext cx="9144000" cy="5791200"/>
          </a:xfrm>
        </p:spPr>
        <p:txBody>
          <a:bodyPr/>
          <a:lstStyle/>
          <a:p>
            <a:pPr eaLnBrk="1" hangingPunct="1"/>
            <a:r>
              <a:rPr lang="en-US" sz="5400" dirty="0" smtClean="0">
                <a:solidFill>
                  <a:schemeClr val="tx1"/>
                </a:solidFill>
              </a:rPr>
              <a:t>ALL INDIVIDUALS</a:t>
            </a:r>
            <a:r>
              <a:rPr lang="en-US" sz="4800" dirty="0" smtClean="0"/>
              <a:t> </a:t>
            </a:r>
            <a:br>
              <a:rPr lang="en-US" sz="4800" dirty="0" smtClean="0"/>
            </a:br>
            <a:r>
              <a:rPr lang="en-US" sz="3600" b="0" dirty="0" smtClean="0"/>
              <a:t/>
            </a:r>
            <a:br>
              <a:rPr lang="en-US" sz="3600" b="0" dirty="0" smtClean="0"/>
            </a:br>
            <a:r>
              <a:rPr lang="en-US" sz="3600" b="0" dirty="0" smtClean="0"/>
              <a:t>in the U.S. on Student visas for 5 years or less or J-1 visas for 2 years or less</a:t>
            </a:r>
            <a:r>
              <a:rPr lang="en-US" sz="3600" dirty="0" smtClean="0"/>
              <a:t> </a:t>
            </a:r>
            <a:r>
              <a:rPr lang="en-US" sz="2400" dirty="0" smtClean="0"/>
              <a:t>(plus dependents)</a:t>
            </a:r>
            <a:r>
              <a:rPr lang="en-US" sz="3600" dirty="0" smtClean="0"/>
              <a:t/>
            </a:r>
            <a:br>
              <a:rPr lang="en-US" sz="3600" dirty="0" smtClean="0"/>
            </a:br>
            <a:r>
              <a:rPr lang="en-US" sz="4800" dirty="0" smtClean="0">
                <a:solidFill>
                  <a:schemeClr val="tx1"/>
                </a:solidFill>
              </a:rPr>
              <a:t>MUST file </a:t>
            </a:r>
            <a:br>
              <a:rPr lang="en-US" sz="4800" dirty="0" smtClean="0">
                <a:solidFill>
                  <a:schemeClr val="tx1"/>
                </a:solidFill>
              </a:rPr>
            </a:br>
            <a:r>
              <a:rPr lang="en-US" sz="6600" dirty="0" smtClean="0"/>
              <a:t> Form 8843</a:t>
            </a:r>
            <a:br>
              <a:rPr lang="en-US" sz="6600" dirty="0" smtClean="0"/>
            </a:br>
            <a:r>
              <a:rPr lang="en-US" sz="3600" b="0" dirty="0" smtClean="0"/>
              <a:t>”Statement for Exempt Individuals and Individuals with a Medical Condition”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762000" y="0"/>
            <a:ext cx="7086600" cy="1455738"/>
          </a:xfrm>
        </p:spPr>
        <p:txBody>
          <a:bodyPr/>
          <a:lstStyle/>
          <a:p>
            <a:pPr eaLnBrk="1" hangingPunct="1"/>
            <a:r>
              <a:rPr lang="en-US" sz="4000" dirty="0" smtClean="0"/>
              <a:t>Exempt Individual?</a:t>
            </a:r>
          </a:p>
        </p:txBody>
      </p:sp>
      <p:graphicFrame>
        <p:nvGraphicFramePr>
          <p:cNvPr id="1026" name="Object 4"/>
          <p:cNvGraphicFramePr>
            <a:graphicFrameLocks noChangeAspect="1"/>
          </p:cNvGraphicFramePr>
          <p:nvPr/>
        </p:nvGraphicFramePr>
        <p:xfrm>
          <a:off x="6172200" y="2286000"/>
          <a:ext cx="2316163" cy="1392238"/>
        </p:xfrm>
        <a:graphic>
          <a:graphicData uri="http://schemas.openxmlformats.org/presentationml/2006/ole">
            <mc:AlternateContent xmlns:mc="http://schemas.openxmlformats.org/markup-compatibility/2006">
              <mc:Choice xmlns:v="urn:schemas-microsoft-com:vml" Requires="v">
                <p:oleObj spid="_x0000_s1032" name="Clip" r:id="rId4" imgW="4200480" imgH="2523960" progId="">
                  <p:embed/>
                </p:oleObj>
              </mc:Choice>
              <mc:Fallback>
                <p:oleObj name="Clip" r:id="rId4" imgW="4200480" imgH="2523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286000"/>
                        <a:ext cx="2316163"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5"/>
          <p:cNvSpPr txBox="1">
            <a:spLocks noChangeArrowheads="1"/>
          </p:cNvSpPr>
          <p:nvPr/>
        </p:nvSpPr>
        <p:spPr bwMode="auto">
          <a:xfrm>
            <a:off x="609600" y="1981200"/>
            <a:ext cx="5638800" cy="4185761"/>
          </a:xfrm>
          <a:prstGeom prst="rect">
            <a:avLst/>
          </a:prstGeom>
          <a:noFill/>
          <a:ln w="12700" cap="sq">
            <a:noFill/>
            <a:miter lim="800000"/>
            <a:headEnd type="none" w="sm" len="sm"/>
            <a:tailEnd type="none" w="sm" len="sm"/>
          </a:ln>
        </p:spPr>
        <p:txBody>
          <a:bodyPr wrap="square">
            <a:spAutoFit/>
          </a:bodyPr>
          <a:lstStyle/>
          <a:p>
            <a:pPr>
              <a:spcBef>
                <a:spcPct val="50000"/>
              </a:spcBef>
              <a:buFontTx/>
              <a:buChar char="•"/>
            </a:pPr>
            <a:r>
              <a:rPr lang="en-US" sz="2800" b="1" dirty="0">
                <a:solidFill>
                  <a:srgbClr val="000099"/>
                </a:solidFill>
                <a:latin typeface="Tahoma" pitchFamily="34" charset="0"/>
              </a:rPr>
              <a:t>What does </a:t>
            </a:r>
            <a:r>
              <a:rPr lang="en-US" sz="2800" b="1" dirty="0" smtClean="0">
                <a:solidFill>
                  <a:srgbClr val="000099"/>
                </a:solidFill>
                <a:latin typeface="Tahoma" pitchFamily="34" charset="0"/>
              </a:rPr>
              <a:t>Exempt </a:t>
            </a:r>
            <a:r>
              <a:rPr lang="en-US" sz="2800" b="1" dirty="0">
                <a:solidFill>
                  <a:srgbClr val="000099"/>
                </a:solidFill>
                <a:latin typeface="Tahoma" pitchFamily="34" charset="0"/>
              </a:rPr>
              <a:t>Individual mean?</a:t>
            </a:r>
          </a:p>
          <a:p>
            <a:pPr lvl="1">
              <a:spcBef>
                <a:spcPct val="50000"/>
              </a:spcBef>
            </a:pPr>
            <a:r>
              <a:rPr lang="en-US" sz="2800" dirty="0">
                <a:solidFill>
                  <a:srgbClr val="000099"/>
                </a:solidFill>
                <a:latin typeface="Tahoma" pitchFamily="34" charset="0"/>
              </a:rPr>
              <a:t>It means a person who is exempt from counting days for the Substantial Presence </a:t>
            </a:r>
            <a:r>
              <a:rPr lang="en-US" sz="2800" dirty="0" smtClean="0">
                <a:solidFill>
                  <a:srgbClr val="000099"/>
                </a:solidFill>
                <a:latin typeface="Tahoma" pitchFamily="34" charset="0"/>
              </a:rPr>
              <a:t>Test</a:t>
            </a:r>
          </a:p>
          <a:p>
            <a:pPr lvl="1">
              <a:spcBef>
                <a:spcPct val="50000"/>
              </a:spcBef>
            </a:pPr>
            <a:endParaRPr lang="en-US" sz="2800" dirty="0" smtClean="0">
              <a:solidFill>
                <a:srgbClr val="000099"/>
              </a:solidFill>
              <a:latin typeface="Tahoma" pitchFamily="34" charset="0"/>
            </a:endParaRPr>
          </a:p>
          <a:p>
            <a:pPr lvl="1">
              <a:spcBef>
                <a:spcPct val="50000"/>
              </a:spcBef>
            </a:pPr>
            <a:r>
              <a:rPr lang="en-US" sz="2800" dirty="0" smtClean="0">
                <a:solidFill>
                  <a:srgbClr val="000099"/>
                </a:solidFill>
                <a:latin typeface="Tahoma" pitchFamily="34" charset="0"/>
              </a:rPr>
              <a:t>It </a:t>
            </a:r>
            <a:r>
              <a:rPr lang="en-US" sz="2800" u="sng" dirty="0" smtClean="0">
                <a:solidFill>
                  <a:srgbClr val="000099"/>
                </a:solidFill>
                <a:latin typeface="Tahoma" pitchFamily="34" charset="0"/>
              </a:rPr>
              <a:t>does not mean </a:t>
            </a:r>
            <a:r>
              <a:rPr lang="en-US" sz="2800" dirty="0" smtClean="0">
                <a:solidFill>
                  <a:srgbClr val="000099"/>
                </a:solidFill>
                <a:latin typeface="Tahoma" pitchFamily="34" charset="0"/>
              </a:rPr>
              <a:t>exempt from taxes</a:t>
            </a:r>
            <a:endParaRPr lang="en-US" sz="2800" dirty="0">
              <a:solidFill>
                <a:srgbClr val="000099"/>
              </a:solidFill>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Substantial Presence Test</a:t>
            </a:r>
          </a:p>
        </p:txBody>
      </p:sp>
      <p:sp>
        <p:nvSpPr>
          <p:cNvPr id="16387" name="Rectangle 3"/>
          <p:cNvSpPr>
            <a:spLocks noGrp="1" noChangeArrowheads="1"/>
          </p:cNvSpPr>
          <p:nvPr>
            <p:ph type="body" idx="1"/>
          </p:nvPr>
        </p:nvSpPr>
        <p:spPr/>
        <p:txBody>
          <a:bodyPr/>
          <a:lstStyle/>
          <a:p>
            <a:pPr eaLnBrk="1" hangingPunct="1"/>
            <a:r>
              <a:rPr lang="en-US" dirty="0" smtClean="0"/>
              <a:t>What is the Substantial Presence Test?</a:t>
            </a:r>
          </a:p>
          <a:p>
            <a:pPr lvl="1" eaLnBrk="1" hangingPunct="1"/>
            <a:r>
              <a:rPr lang="en-US" dirty="0" smtClean="0"/>
              <a:t>It is the IRS methodology for determining if an alien is a resident or non-resident </a:t>
            </a:r>
            <a:r>
              <a:rPr lang="en-US" b="1" dirty="0" smtClean="0"/>
              <a:t>for tax purposes.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381000" y="1752600"/>
            <a:ext cx="8077200" cy="2286000"/>
          </a:xfrm>
        </p:spPr>
        <p:txBody>
          <a:bodyPr/>
          <a:lstStyle/>
          <a:p>
            <a:pPr eaLnBrk="1" hangingPunct="1"/>
            <a:r>
              <a:rPr lang="en-US" sz="4000" dirty="0" smtClean="0"/>
              <a:t>What about F-1/J-1 students &amp; J-1 scholars who did not earn any U.S. income in </a:t>
            </a:r>
            <a:r>
              <a:rPr lang="en-US" sz="4000" dirty="0" smtClean="0"/>
              <a:t>2013?</a:t>
            </a:r>
            <a:endParaRPr lang="en-US" sz="4000" dirty="0" smtClean="0"/>
          </a:p>
        </p:txBody>
      </p:sp>
      <p:sp>
        <p:nvSpPr>
          <p:cNvPr id="103427" name="Rectangle 3"/>
          <p:cNvSpPr>
            <a:spLocks noGrp="1" noChangeArrowheads="1"/>
          </p:cNvSpPr>
          <p:nvPr>
            <p:ph type="subTitle" idx="1"/>
          </p:nvPr>
        </p:nvSpPr>
        <p:spPr>
          <a:xfrm>
            <a:off x="838200" y="4191000"/>
            <a:ext cx="5867400" cy="2438400"/>
          </a:xfrm>
        </p:spPr>
        <p:txBody>
          <a:bodyPr/>
          <a:lstStyle/>
          <a:p>
            <a:pPr algn="l" eaLnBrk="1" hangingPunct="1"/>
            <a:r>
              <a:rPr lang="en-US" sz="3600" dirty="0" smtClean="0"/>
              <a:t>They do not have to pay taxes, but </a:t>
            </a:r>
            <a:r>
              <a:rPr lang="en-US" sz="3600" b="1" dirty="0" smtClean="0"/>
              <a:t>they must send a form 8843 to the IRS.</a:t>
            </a:r>
            <a:r>
              <a:rPr lang="en-US" sz="3600" dirty="0" smtClean="0"/>
              <a:t>  </a:t>
            </a:r>
          </a:p>
        </p:txBody>
      </p:sp>
      <p:graphicFrame>
        <p:nvGraphicFramePr>
          <p:cNvPr id="2050" name="Object 4"/>
          <p:cNvGraphicFramePr>
            <a:graphicFrameLocks noChangeAspect="1"/>
          </p:cNvGraphicFramePr>
          <p:nvPr/>
        </p:nvGraphicFramePr>
        <p:xfrm>
          <a:off x="6934200" y="3810000"/>
          <a:ext cx="1879600" cy="2228850"/>
        </p:xfrm>
        <a:graphic>
          <a:graphicData uri="http://schemas.openxmlformats.org/presentationml/2006/ole">
            <mc:AlternateContent xmlns:mc="http://schemas.openxmlformats.org/markup-compatibility/2006">
              <mc:Choice xmlns:v="urn:schemas-microsoft-com:vml" Requires="v">
                <p:oleObj spid="_x0000_s2056" name="Clip" r:id="rId4" imgW="2199960" imgH="2609640" progId="">
                  <p:embed/>
                </p:oleObj>
              </mc:Choice>
              <mc:Fallback>
                <p:oleObj name="Clip" r:id="rId4" imgW="2199960" imgH="26096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810000"/>
                        <a:ext cx="1879600" cy="222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checkerboard(across)">
                                      <p:cBhvr>
                                        <p:cTn id="7" dur="500"/>
                                        <p:tgtEl>
                                          <p:spTgt spid="103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8843</a:t>
            </a:r>
            <a:endParaRPr lang="en-US" dirty="0"/>
          </a:p>
        </p:txBody>
      </p:sp>
      <p:sp>
        <p:nvSpPr>
          <p:cNvPr id="3" name="Content Placeholder 2"/>
          <p:cNvSpPr>
            <a:spLocks noGrp="1"/>
          </p:cNvSpPr>
          <p:nvPr>
            <p:ph idx="1"/>
          </p:nvPr>
        </p:nvSpPr>
        <p:spPr>
          <a:xfrm>
            <a:off x="685800" y="1981200"/>
            <a:ext cx="7772400" cy="3886200"/>
          </a:xfrm>
        </p:spPr>
        <p:txBody>
          <a:bodyPr/>
          <a:lstStyle/>
          <a:p>
            <a:r>
              <a:rPr lang="en-US" dirty="0" smtClean="0"/>
              <a:t>Go to </a:t>
            </a:r>
            <a:r>
              <a:rPr lang="en-US" dirty="0" smtClean="0">
                <a:hlinkClick r:id="rId2"/>
              </a:rPr>
              <a:t>http://www.irs.gov/</a:t>
            </a:r>
            <a:r>
              <a:rPr lang="en-US" dirty="0" smtClean="0"/>
              <a:t> </a:t>
            </a:r>
          </a:p>
          <a:p>
            <a:r>
              <a:rPr lang="en-US" dirty="0" smtClean="0"/>
              <a:t>Click on </a:t>
            </a:r>
            <a:r>
              <a:rPr lang="en-US" u="sng" dirty="0" smtClean="0"/>
              <a:t>Forms and Pubs </a:t>
            </a:r>
            <a:r>
              <a:rPr lang="en-US" dirty="0" smtClean="0"/>
              <a:t>tab</a:t>
            </a:r>
          </a:p>
          <a:p>
            <a:r>
              <a:rPr lang="en-US" dirty="0" smtClean="0"/>
              <a:t>Click on blue bar </a:t>
            </a:r>
          </a:p>
          <a:p>
            <a:pPr>
              <a:buNone/>
            </a:pPr>
            <a:endParaRPr lang="en-US" dirty="0" smtClean="0"/>
          </a:p>
          <a:p>
            <a:endParaRPr lang="en-US" dirty="0" smtClean="0"/>
          </a:p>
          <a:p>
            <a:r>
              <a:rPr lang="en-US" dirty="0" smtClean="0"/>
              <a:t>Type 8843 in search box</a:t>
            </a:r>
            <a:endParaRPr lang="en-US" dirty="0"/>
          </a:p>
        </p:txBody>
      </p:sp>
      <p:sp>
        <p:nvSpPr>
          <p:cNvPr id="9" name="Rounded Rectangle 8"/>
          <p:cNvSpPr/>
          <p:nvPr/>
        </p:nvSpPr>
        <p:spPr bwMode="auto">
          <a:xfrm>
            <a:off x="3124200" y="3810000"/>
            <a:ext cx="2209800" cy="914400"/>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Current</a:t>
            </a:r>
          </a:p>
          <a:p>
            <a:pPr marL="0" marR="0" indent="0" algn="l" defTabSz="914400" rtl="0" eaLnBrk="1" fontAlgn="base" latinLnBrk="0" hangingPunct="1">
              <a:lnSpc>
                <a:spcPct val="100000"/>
              </a:lnSpc>
              <a:spcBef>
                <a:spcPct val="0"/>
              </a:spcBef>
              <a:spcAft>
                <a:spcPct val="0"/>
              </a:spcAft>
              <a:buClrTx/>
              <a:buSzTx/>
              <a:buFontTx/>
              <a:buNone/>
              <a:tabLst/>
            </a:pPr>
            <a:r>
              <a:rPr lang="en-US" b="1" dirty="0" smtClean="0"/>
              <a:t>Forms and Pubs</a:t>
            </a:r>
            <a:endParaRPr kumimoji="0" lang="en-US" sz="18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ww.irs.gov/pub/irs-pdf/f8843.pdf - Google Chrom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000" t="14773" r="22857"/>
          <a:stretch/>
        </p:blipFill>
        <p:spPr>
          <a:xfrm>
            <a:off x="381000" y="76200"/>
            <a:ext cx="6781800" cy="6781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www.irs.gov/pub/irs-pdf/f8843.pdf - Google Chrome"/>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000" t="13750" r="24000" b="1250"/>
          <a:stretch/>
        </p:blipFill>
        <p:spPr>
          <a:xfrm>
            <a:off x="762000" y="0"/>
            <a:ext cx="5714999" cy="6406340"/>
          </a:xfrm>
        </p:spPr>
      </p:pic>
      <p:sp>
        <p:nvSpPr>
          <p:cNvPr id="6" name="TextBox 5"/>
          <p:cNvSpPr txBox="1"/>
          <p:nvPr/>
        </p:nvSpPr>
        <p:spPr>
          <a:xfrm>
            <a:off x="1905000" y="4648200"/>
            <a:ext cx="4343400" cy="461665"/>
          </a:xfrm>
          <a:prstGeom prst="rect">
            <a:avLst/>
          </a:prstGeom>
          <a:noFill/>
        </p:spPr>
        <p:txBody>
          <a:bodyPr wrap="square" rtlCol="0">
            <a:spAutoFit/>
          </a:bodyPr>
          <a:lstStyle/>
          <a:p>
            <a:r>
              <a:rPr lang="en-US" dirty="0" smtClean="0">
                <a:latin typeface="Freestyle Script" panose="030804020302050B0404" pitchFamily="66" charset="0"/>
              </a:rPr>
              <a:t>   </a:t>
            </a:r>
            <a:r>
              <a:rPr lang="en-US" sz="2400" dirty="0" smtClean="0">
                <a:latin typeface="Freestyle Script" panose="030804020302050B0404" pitchFamily="66" charset="0"/>
              </a:rPr>
              <a:t>Nona A Abdulla                       3/6/2015</a:t>
            </a:r>
            <a:endParaRPr lang="en-US" dirty="0">
              <a:latin typeface="Freestyle Script" panose="030804020302050B0404"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Non-Resident Tax workshop</a:t>
            </a:r>
            <a:endParaRPr lang="en-US" sz="4200" dirty="0"/>
          </a:p>
        </p:txBody>
      </p:sp>
      <p:sp>
        <p:nvSpPr>
          <p:cNvPr id="3" name="Content Placeholder 2"/>
          <p:cNvSpPr>
            <a:spLocks noGrp="1"/>
          </p:cNvSpPr>
          <p:nvPr>
            <p:ph idx="1"/>
          </p:nvPr>
        </p:nvSpPr>
        <p:spPr>
          <a:xfrm>
            <a:off x="685800" y="1828800"/>
            <a:ext cx="7772400" cy="4267200"/>
          </a:xfrm>
        </p:spPr>
        <p:txBody>
          <a:bodyPr/>
          <a:lstStyle/>
          <a:p>
            <a:r>
              <a:rPr lang="en-US" sz="2000" b="1" dirty="0" smtClean="0"/>
              <a:t>If you have no other income </a:t>
            </a:r>
            <a:r>
              <a:rPr lang="en-US" sz="2000" dirty="0" smtClean="0"/>
              <a:t>– no wages, no contract income, no scholarship, no gambling winnings, no dividends on investments, no royalty income, no other income from US sources - </a:t>
            </a:r>
            <a:r>
              <a:rPr lang="en-US" sz="2000" b="1" dirty="0" smtClean="0"/>
              <a:t>this is the only form you have to complete, print and mail to IRS.</a:t>
            </a:r>
          </a:p>
          <a:p>
            <a:r>
              <a:rPr lang="en-US" sz="2000" dirty="0" smtClean="0"/>
              <a:t>Mail Form 8843 to:</a:t>
            </a:r>
          </a:p>
          <a:p>
            <a:pPr lvl="1">
              <a:buNone/>
            </a:pPr>
            <a:r>
              <a:rPr lang="en-US" sz="2400" dirty="0" smtClean="0"/>
              <a:t>	</a:t>
            </a:r>
            <a:r>
              <a:rPr lang="en-US" sz="2000" u="sng" dirty="0" smtClean="0"/>
              <a:t>Department of the Treasury</a:t>
            </a:r>
          </a:p>
          <a:p>
            <a:pPr lvl="1">
              <a:buNone/>
            </a:pPr>
            <a:r>
              <a:rPr lang="en-US" sz="2000" dirty="0" smtClean="0"/>
              <a:t>	</a:t>
            </a:r>
            <a:r>
              <a:rPr lang="en-US" sz="2000" u="sng" dirty="0" smtClean="0"/>
              <a:t>Internal Revenue Service Center</a:t>
            </a:r>
          </a:p>
          <a:p>
            <a:pPr lvl="1">
              <a:buNone/>
            </a:pPr>
            <a:r>
              <a:rPr lang="en-US" sz="2000" dirty="0" smtClean="0"/>
              <a:t>	</a:t>
            </a:r>
            <a:r>
              <a:rPr lang="en-US" sz="2000" u="sng" dirty="0" smtClean="0"/>
              <a:t>Austin, TX 73301-0215 </a:t>
            </a:r>
          </a:p>
          <a:p>
            <a:pPr algn="ctr">
              <a:buNone/>
            </a:pPr>
            <a:r>
              <a:rPr lang="en-US" sz="2000" u="sng" dirty="0" smtClean="0">
                <a:solidFill>
                  <a:srgbClr val="C00000"/>
                </a:solidFill>
              </a:rPr>
              <a:t>Mail no later than June 15.</a:t>
            </a:r>
          </a:p>
          <a:p>
            <a:r>
              <a:rPr lang="en-US" sz="2000" b="1" dirty="0" smtClean="0"/>
              <a:t>If you do have other income, the 8843 will be sent with the 1040 form that we will learn about next.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Non-Resident Tax workshop</a:t>
            </a:r>
            <a:endParaRPr lang="en-US" sz="4200" dirty="0"/>
          </a:p>
        </p:txBody>
      </p:sp>
      <p:sp>
        <p:nvSpPr>
          <p:cNvPr id="3" name="Content Placeholder 2"/>
          <p:cNvSpPr>
            <a:spLocks noGrp="1"/>
          </p:cNvSpPr>
          <p:nvPr>
            <p:ph idx="1"/>
          </p:nvPr>
        </p:nvSpPr>
        <p:spPr>
          <a:xfrm>
            <a:off x="685800" y="2438400"/>
            <a:ext cx="7772400" cy="3124200"/>
          </a:xfrm>
        </p:spPr>
        <p:txBody>
          <a:bodyPr/>
          <a:lstStyle/>
          <a:p>
            <a:pPr algn="ctr">
              <a:buNone/>
            </a:pPr>
            <a:r>
              <a:rPr lang="en-US" sz="4000" b="1" dirty="0" smtClean="0"/>
              <a:t>You are free to leave</a:t>
            </a:r>
          </a:p>
          <a:p>
            <a:pPr algn="ctr"/>
            <a:endParaRPr lang="en-US" sz="4000" b="1" dirty="0" smtClean="0"/>
          </a:p>
          <a:p>
            <a:pPr algn="ctr">
              <a:buNone/>
            </a:pPr>
            <a:r>
              <a:rPr lang="en-US" sz="4000" b="1" dirty="0" smtClean="0"/>
              <a:t>Thank you for coming</a:t>
            </a:r>
            <a:endParaRPr lang="en-US" sz="4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066800" y="1600200"/>
            <a:ext cx="7793038" cy="3581400"/>
          </a:xfrm>
        </p:spPr>
        <p:txBody>
          <a:bodyPr/>
          <a:lstStyle/>
          <a:p>
            <a:pPr eaLnBrk="1" hangingPunct="1"/>
            <a:r>
              <a:rPr lang="en-US" dirty="0" smtClean="0"/>
              <a:t>What about F-1/J-1 students </a:t>
            </a:r>
            <a:br>
              <a:rPr lang="en-US" dirty="0" smtClean="0"/>
            </a:br>
            <a:r>
              <a:rPr lang="en-US" dirty="0" smtClean="0"/>
              <a:t>who received only a scholarship or fellowship</a:t>
            </a:r>
            <a:br>
              <a:rPr lang="en-US" dirty="0" smtClean="0"/>
            </a:br>
            <a:r>
              <a:rPr lang="en-US" dirty="0" smtClean="0"/>
              <a:t>grant in </a:t>
            </a:r>
            <a:r>
              <a:rPr lang="en-US" dirty="0" smtClean="0"/>
              <a:t>2013?</a:t>
            </a:r>
            <a:endParaRPr lang="en-US" dirty="0" smtClean="0"/>
          </a:p>
        </p:txBody>
      </p:sp>
      <p:graphicFrame>
        <p:nvGraphicFramePr>
          <p:cNvPr id="3074" name="Object 3"/>
          <p:cNvGraphicFramePr>
            <a:graphicFrameLocks noChangeAspect="1"/>
          </p:cNvGraphicFramePr>
          <p:nvPr/>
        </p:nvGraphicFramePr>
        <p:xfrm>
          <a:off x="0" y="4572000"/>
          <a:ext cx="2870200" cy="1903413"/>
        </p:xfrm>
        <a:graphic>
          <a:graphicData uri="http://schemas.openxmlformats.org/presentationml/2006/ole">
            <mc:AlternateContent xmlns:mc="http://schemas.openxmlformats.org/markup-compatibility/2006">
              <mc:Choice xmlns:v="urn:schemas-microsoft-com:vml" Requires="v">
                <p:oleObj spid="_x0000_s3080" name="Clip" r:id="rId4" imgW="8858160" imgH="5876640" progId="">
                  <p:embed/>
                </p:oleObj>
              </mc:Choice>
              <mc:Fallback>
                <p:oleObj name="Clip" r:id="rId4" imgW="8858160" imgH="58766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0"/>
                        <a:ext cx="2870200" cy="190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676400"/>
            <a:ext cx="9144000" cy="4343400"/>
          </a:xfrm>
        </p:spPr>
        <p:txBody>
          <a:bodyPr/>
          <a:lstStyle/>
          <a:p>
            <a:pPr eaLnBrk="1" hangingPunct="1"/>
            <a:r>
              <a:rPr lang="en-US" sz="3100" dirty="0" smtClean="0">
                <a:solidFill>
                  <a:schemeClr val="tx1"/>
                </a:solidFill>
              </a:rPr>
              <a:t>This workshop is for students on</a:t>
            </a:r>
            <a:br>
              <a:rPr lang="en-US" sz="3100" dirty="0" smtClean="0">
                <a:solidFill>
                  <a:schemeClr val="tx1"/>
                </a:solidFill>
              </a:rPr>
            </a:br>
            <a:r>
              <a:rPr lang="en-US" sz="3100" u="sng" dirty="0" smtClean="0">
                <a:solidFill>
                  <a:srgbClr val="800080"/>
                </a:solidFill>
              </a:rPr>
              <a:t>F-1 visas</a:t>
            </a:r>
            <a:r>
              <a:rPr lang="en-US" sz="3100" dirty="0" smtClean="0">
                <a:solidFill>
                  <a:schemeClr val="tx1"/>
                </a:solidFill>
              </a:rPr>
              <a:t> </a:t>
            </a:r>
            <a:br>
              <a:rPr lang="en-US" sz="3100" dirty="0" smtClean="0">
                <a:solidFill>
                  <a:schemeClr val="tx1"/>
                </a:solidFill>
              </a:rPr>
            </a:br>
            <a:r>
              <a:rPr lang="en-US" sz="3100" dirty="0" smtClean="0">
                <a:solidFill>
                  <a:schemeClr val="tx1"/>
                </a:solidFill>
              </a:rPr>
              <a:t>who have been in the U.S. for 5 years or less </a:t>
            </a:r>
            <a:br>
              <a:rPr lang="en-US" sz="3100" dirty="0" smtClean="0">
                <a:solidFill>
                  <a:schemeClr val="tx1"/>
                </a:solidFill>
              </a:rPr>
            </a:br>
            <a:r>
              <a:rPr lang="en-US" sz="3100" dirty="0" smtClean="0">
                <a:solidFill>
                  <a:schemeClr val="tx1"/>
                </a:solidFill>
              </a:rPr>
              <a:t/>
            </a:r>
            <a:br>
              <a:rPr lang="en-US" sz="3100" dirty="0" smtClean="0">
                <a:solidFill>
                  <a:schemeClr val="tx1"/>
                </a:solidFill>
              </a:rPr>
            </a:br>
            <a:r>
              <a:rPr lang="en-US" sz="3100" dirty="0" smtClean="0">
                <a:solidFill>
                  <a:schemeClr val="tx1"/>
                </a:solidFill>
              </a:rPr>
              <a:t>and students on</a:t>
            </a:r>
            <a:br>
              <a:rPr lang="en-US" sz="3100" dirty="0" smtClean="0">
                <a:solidFill>
                  <a:schemeClr val="tx1"/>
                </a:solidFill>
              </a:rPr>
            </a:br>
            <a:r>
              <a:rPr lang="en-US" sz="3100" u="sng" dirty="0" smtClean="0">
                <a:solidFill>
                  <a:srgbClr val="800080"/>
                </a:solidFill>
              </a:rPr>
              <a:t> J-1 visas</a:t>
            </a:r>
            <a:r>
              <a:rPr lang="en-US" sz="3100" dirty="0" smtClean="0">
                <a:solidFill>
                  <a:schemeClr val="tx1"/>
                </a:solidFill>
              </a:rPr>
              <a:t> </a:t>
            </a:r>
            <a:br>
              <a:rPr lang="en-US" sz="3100" dirty="0" smtClean="0">
                <a:solidFill>
                  <a:schemeClr val="tx1"/>
                </a:solidFill>
              </a:rPr>
            </a:br>
            <a:r>
              <a:rPr lang="en-US" sz="3100" dirty="0" smtClean="0">
                <a:solidFill>
                  <a:schemeClr val="tx1"/>
                </a:solidFill>
              </a:rPr>
              <a:t> who have been in the U.S. for less than 2 years</a:t>
            </a:r>
            <a:endParaRPr lang="en-US" sz="3100" dirty="0" smtClean="0"/>
          </a:p>
        </p:txBody>
      </p:sp>
      <p:sp>
        <p:nvSpPr>
          <p:cNvPr id="3" name="TextBox 2"/>
          <p:cNvSpPr txBox="1"/>
          <p:nvPr/>
        </p:nvSpPr>
        <p:spPr>
          <a:xfrm>
            <a:off x="1676400" y="304800"/>
            <a:ext cx="5410200" cy="923330"/>
          </a:xfrm>
          <a:prstGeom prst="rect">
            <a:avLst/>
          </a:prstGeom>
          <a:noFill/>
        </p:spPr>
        <p:txBody>
          <a:bodyPr wrap="square" rtlCol="0">
            <a:spAutoFit/>
          </a:bodyPr>
          <a:lstStyle/>
          <a:p>
            <a:pPr algn="ctr"/>
            <a:r>
              <a:rPr lang="en-US" sz="5400" b="1" dirty="0" smtClean="0">
                <a:solidFill>
                  <a:schemeClr val="accent6">
                    <a:lumMod val="60000"/>
                    <a:lumOff val="40000"/>
                  </a:schemeClr>
                </a:solidFill>
              </a:rPr>
              <a:t>Please Note</a:t>
            </a:r>
            <a:endParaRPr lang="en-US" sz="5400"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326438" cy="1600200"/>
          </a:xfrm>
        </p:spPr>
        <p:txBody>
          <a:bodyPr/>
          <a:lstStyle/>
          <a:p>
            <a:pPr eaLnBrk="1" hangingPunct="1"/>
            <a:r>
              <a:rPr lang="en-US" sz="4000" smtClean="0"/>
              <a:t>F-1/J-1 Students: Scholarship or Fellowship Grant Only</a:t>
            </a:r>
          </a:p>
        </p:txBody>
      </p:sp>
      <p:sp>
        <p:nvSpPr>
          <p:cNvPr id="21507" name="Rectangle 3"/>
          <p:cNvSpPr>
            <a:spLocks noGrp="1" noChangeArrowheads="1"/>
          </p:cNvSpPr>
          <p:nvPr>
            <p:ph type="body" idx="1"/>
          </p:nvPr>
        </p:nvSpPr>
        <p:spPr>
          <a:xfrm>
            <a:off x="533400" y="1905000"/>
            <a:ext cx="8229600" cy="4495800"/>
          </a:xfrm>
        </p:spPr>
        <p:txBody>
          <a:bodyPr/>
          <a:lstStyle/>
          <a:p>
            <a:pPr eaLnBrk="1" hangingPunct="1">
              <a:lnSpc>
                <a:spcPct val="90000"/>
              </a:lnSpc>
            </a:pPr>
            <a:r>
              <a:rPr lang="en-US" dirty="0" smtClean="0"/>
              <a:t>Scholarship and fellowship grants are </a:t>
            </a:r>
            <a:r>
              <a:rPr lang="en-US" b="1" u="sng" dirty="0" smtClean="0"/>
              <a:t>not </a:t>
            </a:r>
            <a:r>
              <a:rPr lang="en-US" dirty="0" smtClean="0"/>
              <a:t>included in taxable income</a:t>
            </a:r>
            <a:r>
              <a:rPr lang="en-US" b="1" dirty="0" smtClean="0"/>
              <a:t> IF</a:t>
            </a:r>
            <a:r>
              <a:rPr lang="en-US" dirty="0" smtClean="0"/>
              <a:t> they cover </a:t>
            </a:r>
            <a:r>
              <a:rPr lang="en-US" b="1" dirty="0" smtClean="0"/>
              <a:t>ONLY </a:t>
            </a:r>
            <a:r>
              <a:rPr lang="en-US" dirty="0" smtClean="0"/>
              <a:t> tuition, fees, books, supplies and equipment required for courses </a:t>
            </a:r>
            <a:r>
              <a:rPr lang="en-US" b="1" u="sng" dirty="0" smtClean="0"/>
              <a:t>AND</a:t>
            </a:r>
            <a:r>
              <a:rPr lang="en-US" dirty="0" smtClean="0"/>
              <a:t> if the student is pursuing a degree.	</a:t>
            </a:r>
          </a:p>
          <a:p>
            <a:pPr eaLnBrk="1" hangingPunct="1">
              <a:lnSpc>
                <a:spcPct val="90000"/>
              </a:lnSpc>
            </a:pPr>
            <a:r>
              <a:rPr lang="en-US" dirty="0" smtClean="0">
                <a:solidFill>
                  <a:schemeClr val="tx2"/>
                </a:solidFill>
              </a:rPr>
              <a:t>Any portion of scholarship or fellowship received for room &amp; board </a:t>
            </a:r>
            <a:r>
              <a:rPr lang="en-US" b="1" dirty="0" smtClean="0">
                <a:solidFill>
                  <a:schemeClr val="tx2"/>
                </a:solidFill>
              </a:rPr>
              <a:t>OR</a:t>
            </a:r>
            <a:r>
              <a:rPr lang="en-US" dirty="0" smtClean="0">
                <a:solidFill>
                  <a:schemeClr val="tx2"/>
                </a:solidFill>
              </a:rPr>
              <a:t> received in exchange for teaching or research </a:t>
            </a:r>
            <a:r>
              <a:rPr lang="en-US" b="1" u="sng" dirty="0" smtClean="0">
                <a:solidFill>
                  <a:schemeClr val="tx2"/>
                </a:solidFill>
              </a:rPr>
              <a:t>IS</a:t>
            </a:r>
            <a:r>
              <a:rPr lang="en-US" dirty="0" smtClean="0">
                <a:solidFill>
                  <a:schemeClr val="tx2"/>
                </a:solidFill>
              </a:rPr>
              <a:t> taxable income.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81000"/>
            <a:ext cx="7848600" cy="1371600"/>
          </a:xfrm>
        </p:spPr>
        <p:txBody>
          <a:bodyPr/>
          <a:lstStyle/>
          <a:p>
            <a:pPr eaLnBrk="1" hangingPunct="1"/>
            <a:r>
              <a:rPr lang="en-US" sz="3600" smtClean="0"/>
              <a:t>What is a Scholarship or Fellowship?  </a:t>
            </a:r>
            <a:br>
              <a:rPr lang="en-US" sz="3600" smtClean="0"/>
            </a:br>
            <a:endParaRPr lang="en-US" smtClean="0"/>
          </a:p>
        </p:txBody>
      </p:sp>
      <p:sp>
        <p:nvSpPr>
          <p:cNvPr id="117763" name="Rectangle 3"/>
          <p:cNvSpPr>
            <a:spLocks noGrp="1" noChangeArrowheads="1"/>
          </p:cNvSpPr>
          <p:nvPr>
            <p:ph type="body" sz="half" idx="1"/>
          </p:nvPr>
        </p:nvSpPr>
        <p:spPr>
          <a:xfrm>
            <a:off x="457200" y="1981200"/>
            <a:ext cx="3276600" cy="533400"/>
          </a:xfrm>
        </p:spPr>
        <p:txBody>
          <a:bodyPr/>
          <a:lstStyle/>
          <a:p>
            <a:pPr eaLnBrk="1" hangingPunct="1">
              <a:lnSpc>
                <a:spcPct val="80000"/>
              </a:lnSpc>
            </a:pPr>
            <a:r>
              <a:rPr lang="en-US" smtClean="0"/>
              <a:t>You call it</a:t>
            </a:r>
            <a:r>
              <a:rPr lang="en-US" sz="1600" smtClean="0"/>
              <a:t>:</a:t>
            </a:r>
          </a:p>
          <a:p>
            <a:pPr eaLnBrk="1" hangingPunct="1">
              <a:lnSpc>
                <a:spcPct val="80000"/>
              </a:lnSpc>
            </a:pPr>
            <a:endParaRPr lang="en-US" sz="1600" smtClean="0"/>
          </a:p>
        </p:txBody>
      </p:sp>
      <p:sp>
        <p:nvSpPr>
          <p:cNvPr id="117764" name="Rectangle 4"/>
          <p:cNvSpPr>
            <a:spLocks noGrp="1" noChangeArrowheads="1"/>
          </p:cNvSpPr>
          <p:nvPr>
            <p:ph type="body" sz="half" idx="2"/>
          </p:nvPr>
        </p:nvSpPr>
        <p:spPr>
          <a:xfrm>
            <a:off x="457200" y="3733800"/>
            <a:ext cx="4724400" cy="533400"/>
          </a:xfrm>
        </p:spPr>
        <p:txBody>
          <a:bodyPr/>
          <a:lstStyle/>
          <a:p>
            <a:pPr eaLnBrk="1" hangingPunct="1">
              <a:lnSpc>
                <a:spcPct val="80000"/>
              </a:lnSpc>
            </a:pPr>
            <a:r>
              <a:rPr lang="en-US" smtClean="0"/>
              <a:t>Internal Revenue</a:t>
            </a:r>
          </a:p>
          <a:p>
            <a:pPr eaLnBrk="1" hangingPunct="1">
              <a:lnSpc>
                <a:spcPct val="80000"/>
              </a:lnSpc>
              <a:buFontTx/>
              <a:buNone/>
            </a:pPr>
            <a:r>
              <a:rPr lang="en-US" smtClean="0"/>
              <a:t>   calls it:</a:t>
            </a:r>
          </a:p>
        </p:txBody>
      </p:sp>
      <p:sp>
        <p:nvSpPr>
          <p:cNvPr id="117765" name="Text Box 5"/>
          <p:cNvSpPr txBox="1">
            <a:spLocks noChangeArrowheads="1"/>
          </p:cNvSpPr>
          <p:nvPr/>
        </p:nvSpPr>
        <p:spPr bwMode="auto">
          <a:xfrm>
            <a:off x="3581400" y="3581400"/>
            <a:ext cx="5105400" cy="1554163"/>
          </a:xfrm>
          <a:prstGeom prst="rect">
            <a:avLst/>
          </a:prstGeom>
          <a:noFill/>
          <a:ln w="12700" cap="sq">
            <a:noFill/>
            <a:miter lim="800000"/>
            <a:headEnd type="none" w="sm" len="sm"/>
            <a:tailEnd type="none" w="sm" len="sm"/>
          </a:ln>
        </p:spPr>
        <p:txBody>
          <a:bodyPr>
            <a:spAutoFit/>
          </a:bodyPr>
          <a:lstStyle/>
          <a:p>
            <a:pPr algn="ctr" eaLnBrk="0" hangingPunct="0"/>
            <a:r>
              <a:rPr lang="en-US" sz="3200" b="1">
                <a:solidFill>
                  <a:schemeClr val="accent2"/>
                </a:solidFill>
                <a:latin typeface="Tahoma" pitchFamily="34" charset="0"/>
              </a:rPr>
              <a:t>Non-taxable Scholarship</a:t>
            </a:r>
          </a:p>
          <a:p>
            <a:pPr algn="ctr" eaLnBrk="0" hangingPunct="0"/>
            <a:r>
              <a:rPr lang="en-US" sz="3200" b="1">
                <a:solidFill>
                  <a:schemeClr val="accent2"/>
                </a:solidFill>
                <a:latin typeface="Tahoma" pitchFamily="34" charset="0"/>
              </a:rPr>
              <a:t>(No work required)</a:t>
            </a:r>
            <a:endParaRPr lang="en-US" sz="2800">
              <a:solidFill>
                <a:schemeClr val="tx2"/>
              </a:solidFill>
              <a:latin typeface="Tahoma" pitchFamily="34" charset="0"/>
            </a:endParaRPr>
          </a:p>
        </p:txBody>
      </p:sp>
      <p:sp>
        <p:nvSpPr>
          <p:cNvPr id="117768" name="Text Box 8"/>
          <p:cNvSpPr txBox="1">
            <a:spLocks noChangeArrowheads="1"/>
          </p:cNvSpPr>
          <p:nvPr/>
        </p:nvSpPr>
        <p:spPr bwMode="auto">
          <a:xfrm>
            <a:off x="4038600" y="1905000"/>
            <a:ext cx="3657600" cy="579438"/>
          </a:xfrm>
          <a:prstGeom prst="rect">
            <a:avLst/>
          </a:prstGeom>
          <a:noFill/>
          <a:ln w="12700" cap="sq">
            <a:noFill/>
            <a:miter lim="800000"/>
            <a:headEnd type="none" w="sm" len="sm"/>
            <a:tailEnd type="none" w="sm" len="sm"/>
          </a:ln>
        </p:spPr>
        <p:txBody>
          <a:bodyPr>
            <a:spAutoFit/>
          </a:bodyPr>
          <a:lstStyle/>
          <a:p>
            <a:pPr algn="ctr" eaLnBrk="0" hangingPunct="0"/>
            <a:r>
              <a:rPr lang="en-US" sz="3200" b="1">
                <a:solidFill>
                  <a:srgbClr val="800080"/>
                </a:solidFill>
                <a:latin typeface="Tahoma" pitchFamily="34" charset="0"/>
              </a:rPr>
              <a:t>Tuition Waiver</a:t>
            </a:r>
            <a:r>
              <a:rPr lang="en-US" sz="3200">
                <a:solidFill>
                  <a:schemeClr val="tx2"/>
                </a:solidFill>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7768"/>
                                        </p:tgtEl>
                                        <p:attrNameLst>
                                          <p:attrName>style.visibility</p:attrName>
                                        </p:attrNameLst>
                                      </p:cBhvr>
                                      <p:to>
                                        <p:strVal val="visible"/>
                                      </p:to>
                                    </p:set>
                                    <p:animEffect transition="in" filter="blinds(horizontal)">
                                      <p:cBhvr>
                                        <p:cTn id="11" dur="500"/>
                                        <p:tgtEl>
                                          <p:spTgt spid="11776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1776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1776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7765"/>
                                        </p:tgtEl>
                                        <p:attrNameLst>
                                          <p:attrName>style.visibility</p:attrName>
                                        </p:attrNameLst>
                                      </p:cBhvr>
                                      <p:to>
                                        <p:strVal val="visible"/>
                                      </p:to>
                                    </p:set>
                                    <p:animEffect transition="in" filter="blinds(horizontal)">
                                      <p:cBhvr>
                                        <p:cTn id="24" dur="5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P spid="117764" grpId="0" build="p" autoUpdateAnimBg="0"/>
      <p:bldP spid="117765" grpId="0" autoUpdateAnimBg="0"/>
      <p:bldP spid="11776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228600"/>
            <a:ext cx="8915400" cy="1143000"/>
          </a:xfrm>
        </p:spPr>
        <p:txBody>
          <a:bodyPr/>
          <a:lstStyle/>
          <a:p>
            <a:pPr eaLnBrk="1" hangingPunct="1"/>
            <a:r>
              <a:rPr lang="en-US" sz="3600" smtClean="0"/>
              <a:t>What is a Scholarship or Fellowship?</a:t>
            </a:r>
          </a:p>
        </p:txBody>
      </p:sp>
      <p:sp>
        <p:nvSpPr>
          <p:cNvPr id="203779" name="Rectangle 3"/>
          <p:cNvSpPr>
            <a:spLocks noGrp="1" noChangeArrowheads="1"/>
          </p:cNvSpPr>
          <p:nvPr>
            <p:ph type="subTitle" idx="1"/>
          </p:nvPr>
        </p:nvSpPr>
        <p:spPr>
          <a:xfrm>
            <a:off x="3886200" y="1905000"/>
            <a:ext cx="4343400" cy="1066800"/>
          </a:xfrm>
        </p:spPr>
        <p:txBody>
          <a:bodyPr/>
          <a:lstStyle/>
          <a:p>
            <a:pPr eaLnBrk="1" hangingPunct="1">
              <a:spcBef>
                <a:spcPct val="0"/>
              </a:spcBef>
            </a:pPr>
            <a:r>
              <a:rPr lang="en-US" b="1" smtClean="0">
                <a:solidFill>
                  <a:srgbClr val="800080"/>
                </a:solidFill>
              </a:rPr>
              <a:t>Room and Board </a:t>
            </a:r>
          </a:p>
          <a:p>
            <a:pPr eaLnBrk="1" hangingPunct="1">
              <a:spcBef>
                <a:spcPct val="0"/>
              </a:spcBef>
            </a:pPr>
            <a:r>
              <a:rPr lang="en-US" b="1" smtClean="0">
                <a:solidFill>
                  <a:srgbClr val="800080"/>
                </a:solidFill>
              </a:rPr>
              <a:t>Waiver</a:t>
            </a:r>
          </a:p>
          <a:p>
            <a:pPr eaLnBrk="1" hangingPunct="1"/>
            <a:endParaRPr lang="en-US" b="1" smtClean="0">
              <a:solidFill>
                <a:srgbClr val="800080"/>
              </a:solidFill>
            </a:endParaRPr>
          </a:p>
        </p:txBody>
      </p:sp>
      <p:sp>
        <p:nvSpPr>
          <p:cNvPr id="203782" name="Text Box 6"/>
          <p:cNvSpPr txBox="1">
            <a:spLocks noChangeArrowheads="1"/>
          </p:cNvSpPr>
          <p:nvPr/>
        </p:nvSpPr>
        <p:spPr bwMode="auto">
          <a:xfrm>
            <a:off x="4267200" y="4343400"/>
            <a:ext cx="4495800" cy="1127125"/>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3200" b="1">
                <a:solidFill>
                  <a:schemeClr val="accent2"/>
                </a:solidFill>
                <a:latin typeface="Tahoma" pitchFamily="34" charset="0"/>
              </a:rPr>
              <a:t>Taxable Scholarship</a:t>
            </a:r>
          </a:p>
          <a:p>
            <a:pPr eaLnBrk="0" hangingPunct="0">
              <a:spcBef>
                <a:spcPct val="50000"/>
              </a:spcBef>
            </a:pPr>
            <a:r>
              <a:rPr lang="en-US" sz="2400" b="1">
                <a:solidFill>
                  <a:schemeClr val="accent2"/>
                </a:solidFill>
                <a:latin typeface="Times New Roman" pitchFamily="18" charset="0"/>
              </a:rPr>
              <a:t>    </a:t>
            </a:r>
          </a:p>
        </p:txBody>
      </p:sp>
      <p:sp>
        <p:nvSpPr>
          <p:cNvPr id="203786" name="Text Box 10"/>
          <p:cNvSpPr txBox="1">
            <a:spLocks noChangeArrowheads="1"/>
          </p:cNvSpPr>
          <p:nvPr/>
        </p:nvSpPr>
        <p:spPr bwMode="auto">
          <a:xfrm>
            <a:off x="609600" y="1981200"/>
            <a:ext cx="2438400" cy="519113"/>
          </a:xfrm>
          <a:prstGeom prst="rect">
            <a:avLst/>
          </a:prstGeom>
          <a:noFill/>
          <a:ln w="12700" cap="sq">
            <a:noFill/>
            <a:miter lim="800000"/>
            <a:headEnd type="none" w="sm" len="sm"/>
            <a:tailEnd type="none" w="sm" len="sm"/>
          </a:ln>
        </p:spPr>
        <p:txBody>
          <a:bodyPr>
            <a:spAutoFit/>
          </a:bodyPr>
          <a:lstStyle/>
          <a:p>
            <a:pPr eaLnBrk="0" hangingPunct="0">
              <a:spcBef>
                <a:spcPct val="20000"/>
              </a:spcBef>
              <a:buFontTx/>
              <a:buChar char="•"/>
            </a:pPr>
            <a:r>
              <a:rPr kumimoji="1" lang="en-US" sz="2800">
                <a:latin typeface="Tahoma" pitchFamily="34" charset="0"/>
              </a:rPr>
              <a:t>You call it:</a:t>
            </a:r>
            <a:endParaRPr lang="en-US" sz="2400">
              <a:latin typeface="Times New Roman" pitchFamily="18" charset="0"/>
            </a:endParaRPr>
          </a:p>
        </p:txBody>
      </p:sp>
      <p:sp>
        <p:nvSpPr>
          <p:cNvPr id="203787" name="Text Box 11"/>
          <p:cNvSpPr txBox="1">
            <a:spLocks noChangeArrowheads="1"/>
          </p:cNvSpPr>
          <p:nvPr/>
        </p:nvSpPr>
        <p:spPr bwMode="auto">
          <a:xfrm>
            <a:off x="685800" y="4343400"/>
            <a:ext cx="4648200" cy="1031875"/>
          </a:xfrm>
          <a:prstGeom prst="rect">
            <a:avLst/>
          </a:prstGeom>
          <a:noFill/>
          <a:ln w="12700" cap="sq">
            <a:noFill/>
            <a:miter lim="800000"/>
            <a:headEnd type="none" w="sm" len="sm"/>
            <a:tailEnd type="none" w="sm" len="sm"/>
          </a:ln>
        </p:spPr>
        <p:txBody>
          <a:bodyPr>
            <a:spAutoFit/>
          </a:bodyPr>
          <a:lstStyle/>
          <a:p>
            <a:pPr eaLnBrk="0" hangingPunct="0">
              <a:spcBef>
                <a:spcPct val="20000"/>
              </a:spcBef>
              <a:buFontTx/>
              <a:buChar char="•"/>
            </a:pPr>
            <a:r>
              <a:rPr kumimoji="1" lang="en-US" sz="2800">
                <a:latin typeface="Tahoma" pitchFamily="34" charset="0"/>
              </a:rPr>
              <a:t>Internal Revenue</a:t>
            </a:r>
          </a:p>
          <a:p>
            <a:pPr eaLnBrk="0" hangingPunct="0">
              <a:spcBef>
                <a:spcPct val="20000"/>
              </a:spcBef>
            </a:pPr>
            <a:r>
              <a:rPr kumimoji="1" lang="en-US" sz="2800">
                <a:latin typeface="Tahoma" pitchFamily="34" charset="0"/>
              </a:rPr>
              <a:t>  calls it:</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3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03779"/>
                                        </p:tgtEl>
                                        <p:attrNameLst>
                                          <p:attrName>style.visibility</p:attrName>
                                        </p:attrNameLst>
                                      </p:cBhvr>
                                      <p:to>
                                        <p:strVal val="visible"/>
                                      </p:to>
                                    </p:set>
                                    <p:animEffect transition="in" filter="slide(fromBottom)">
                                      <p:cBhvr>
                                        <p:cTn id="11" dur="500"/>
                                        <p:tgtEl>
                                          <p:spTgt spid="20377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0378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03782"/>
                                        </p:tgtEl>
                                        <p:attrNameLst>
                                          <p:attrName>style.visibility</p:attrName>
                                        </p:attrNameLst>
                                      </p:cBhvr>
                                      <p:to>
                                        <p:strVal val="visible"/>
                                      </p:to>
                                    </p:set>
                                    <p:animEffect transition="in" filter="checkerboard(across)">
                                      <p:cBhvr>
                                        <p:cTn id="20" dur="500"/>
                                        <p:tgtEl>
                                          <p:spTgt spid="203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autoUpdateAnimBg="0"/>
      <p:bldP spid="203782" grpId="0" autoUpdateAnimBg="0"/>
      <p:bldP spid="203786" grpId="0" autoUpdateAnimBg="0"/>
      <p:bldP spid="20378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26"/>
          <p:cNvSpPr>
            <a:spLocks noGrp="1" noChangeArrowheads="1"/>
          </p:cNvSpPr>
          <p:nvPr>
            <p:ph type="ctrTitle"/>
          </p:nvPr>
        </p:nvSpPr>
        <p:spPr>
          <a:xfrm>
            <a:off x="381000" y="381000"/>
            <a:ext cx="8763000" cy="1143000"/>
          </a:xfrm>
        </p:spPr>
        <p:txBody>
          <a:bodyPr/>
          <a:lstStyle/>
          <a:p>
            <a:pPr eaLnBrk="1" hangingPunct="1"/>
            <a:r>
              <a:rPr lang="en-US" sz="3600" smtClean="0"/>
              <a:t>What is a Scholarship or Fellowship?</a:t>
            </a:r>
          </a:p>
        </p:txBody>
      </p:sp>
      <p:sp>
        <p:nvSpPr>
          <p:cNvPr id="204803" name="Rectangle 1027"/>
          <p:cNvSpPr>
            <a:spLocks noGrp="1" noChangeArrowheads="1"/>
          </p:cNvSpPr>
          <p:nvPr>
            <p:ph type="subTitle" idx="1"/>
          </p:nvPr>
        </p:nvSpPr>
        <p:spPr>
          <a:xfrm>
            <a:off x="3200400" y="1905000"/>
            <a:ext cx="5715000" cy="2133600"/>
          </a:xfrm>
        </p:spPr>
        <p:txBody>
          <a:bodyPr/>
          <a:lstStyle/>
          <a:p>
            <a:pPr eaLnBrk="1" hangingPunct="1"/>
            <a:r>
              <a:rPr lang="en-US" sz="3000" b="1" dirty="0" smtClean="0">
                <a:solidFill>
                  <a:srgbClr val="800080"/>
                </a:solidFill>
              </a:rPr>
              <a:t>Teaching, Research or Graduate Assistant or Student Worker</a:t>
            </a:r>
          </a:p>
          <a:p>
            <a:pPr eaLnBrk="1" hangingPunct="1"/>
            <a:r>
              <a:rPr lang="en-US" sz="3000" b="1" dirty="0" smtClean="0">
                <a:solidFill>
                  <a:srgbClr val="800080"/>
                </a:solidFill>
              </a:rPr>
              <a:t> (recipient performs work)</a:t>
            </a:r>
          </a:p>
        </p:txBody>
      </p:sp>
      <p:sp>
        <p:nvSpPr>
          <p:cNvPr id="204804" name="Text Box 1028"/>
          <p:cNvSpPr txBox="1">
            <a:spLocks noChangeArrowheads="1"/>
          </p:cNvSpPr>
          <p:nvPr/>
        </p:nvSpPr>
        <p:spPr bwMode="auto">
          <a:xfrm>
            <a:off x="4343400" y="4419600"/>
            <a:ext cx="4038600" cy="549275"/>
          </a:xfrm>
          <a:prstGeom prst="rect">
            <a:avLst/>
          </a:prstGeom>
          <a:noFill/>
          <a:ln w="12700" cap="sq">
            <a:noFill/>
            <a:miter lim="800000"/>
            <a:headEnd type="none" w="sm" len="sm"/>
            <a:tailEnd type="none" w="sm" len="sm"/>
          </a:ln>
        </p:spPr>
        <p:txBody>
          <a:bodyPr>
            <a:spAutoFit/>
          </a:bodyPr>
          <a:lstStyle/>
          <a:p>
            <a:pPr algn="ctr" eaLnBrk="0" hangingPunct="0"/>
            <a:r>
              <a:rPr lang="en-US" sz="3000" b="1">
                <a:solidFill>
                  <a:schemeClr val="accent2"/>
                </a:solidFill>
                <a:latin typeface="Tahoma" pitchFamily="34" charset="0"/>
              </a:rPr>
              <a:t>Taxable Wages</a:t>
            </a:r>
            <a:endParaRPr lang="en-US" sz="3000" b="1">
              <a:solidFill>
                <a:schemeClr val="accent2"/>
              </a:solidFill>
              <a:latin typeface="Times New Roman" pitchFamily="18" charset="0"/>
            </a:endParaRPr>
          </a:p>
        </p:txBody>
      </p:sp>
      <p:sp>
        <p:nvSpPr>
          <p:cNvPr id="204805" name="Text Box 1029"/>
          <p:cNvSpPr txBox="1">
            <a:spLocks noChangeArrowheads="1"/>
          </p:cNvSpPr>
          <p:nvPr/>
        </p:nvSpPr>
        <p:spPr bwMode="auto">
          <a:xfrm>
            <a:off x="457200" y="2209800"/>
            <a:ext cx="2438400" cy="519113"/>
          </a:xfrm>
          <a:prstGeom prst="rect">
            <a:avLst/>
          </a:prstGeom>
          <a:noFill/>
          <a:ln w="12700" cap="sq">
            <a:noFill/>
            <a:miter lim="800000"/>
            <a:headEnd type="none" w="sm" len="sm"/>
            <a:tailEnd type="none" w="sm" len="sm"/>
          </a:ln>
        </p:spPr>
        <p:txBody>
          <a:bodyPr>
            <a:spAutoFit/>
          </a:bodyPr>
          <a:lstStyle/>
          <a:p>
            <a:pPr eaLnBrk="0" hangingPunct="0">
              <a:spcBef>
                <a:spcPct val="20000"/>
              </a:spcBef>
              <a:buFontTx/>
              <a:buChar char="•"/>
            </a:pPr>
            <a:r>
              <a:rPr kumimoji="1" lang="en-US" sz="2800">
                <a:latin typeface="Tahoma" pitchFamily="34" charset="0"/>
              </a:rPr>
              <a:t>You call it:</a:t>
            </a:r>
            <a:endParaRPr lang="en-US" sz="2400">
              <a:latin typeface="Times New Roman" pitchFamily="18" charset="0"/>
            </a:endParaRPr>
          </a:p>
        </p:txBody>
      </p:sp>
      <p:sp>
        <p:nvSpPr>
          <p:cNvPr id="204806" name="Text Box 1030"/>
          <p:cNvSpPr txBox="1">
            <a:spLocks noChangeArrowheads="1"/>
          </p:cNvSpPr>
          <p:nvPr/>
        </p:nvSpPr>
        <p:spPr bwMode="auto">
          <a:xfrm>
            <a:off x="457200" y="4419600"/>
            <a:ext cx="4572000" cy="1031875"/>
          </a:xfrm>
          <a:prstGeom prst="rect">
            <a:avLst/>
          </a:prstGeom>
          <a:noFill/>
          <a:ln w="12700" cap="sq">
            <a:noFill/>
            <a:miter lim="800000"/>
            <a:headEnd type="none" w="sm" len="sm"/>
            <a:tailEnd type="none" w="sm" len="sm"/>
          </a:ln>
        </p:spPr>
        <p:txBody>
          <a:bodyPr>
            <a:spAutoFit/>
          </a:bodyPr>
          <a:lstStyle/>
          <a:p>
            <a:pPr eaLnBrk="0" hangingPunct="0">
              <a:spcBef>
                <a:spcPct val="20000"/>
              </a:spcBef>
              <a:buFontTx/>
              <a:buChar char="•"/>
            </a:pPr>
            <a:r>
              <a:rPr kumimoji="1" lang="en-US" sz="2800">
                <a:latin typeface="Tahoma" pitchFamily="34" charset="0"/>
              </a:rPr>
              <a:t>Internal Revenue</a:t>
            </a:r>
          </a:p>
          <a:p>
            <a:pPr eaLnBrk="0" hangingPunct="0">
              <a:spcBef>
                <a:spcPct val="20000"/>
              </a:spcBef>
            </a:pPr>
            <a:r>
              <a:rPr kumimoji="1" lang="en-US" sz="2800">
                <a:latin typeface="Tahoma" pitchFamily="34" charset="0"/>
              </a:rPr>
              <a:t>  calls it:</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04803">
                                            <p:txEl>
                                              <p:pRg st="0" end="0"/>
                                            </p:txEl>
                                          </p:spTgt>
                                        </p:tgtEl>
                                        <p:attrNameLst>
                                          <p:attrName>style.visibility</p:attrName>
                                        </p:attrNameLst>
                                      </p:cBhvr>
                                      <p:to>
                                        <p:strVal val="visible"/>
                                      </p:to>
                                    </p:set>
                                    <p:animEffect transition="in" filter="dissolve">
                                      <p:cBhvr>
                                        <p:cTn id="11" dur="500"/>
                                        <p:tgtEl>
                                          <p:spTgt spid="20480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4803">
                                            <p:txEl>
                                              <p:pRg st="1" end="1"/>
                                            </p:txEl>
                                          </p:spTgt>
                                        </p:tgtEl>
                                        <p:attrNameLst>
                                          <p:attrName>style.visibility</p:attrName>
                                        </p:attrNameLst>
                                      </p:cBhvr>
                                      <p:to>
                                        <p:strVal val="visible"/>
                                      </p:to>
                                    </p:set>
                                    <p:animEffect transition="in" filter="dissolve">
                                      <p:cBhvr>
                                        <p:cTn id="16" dur="500"/>
                                        <p:tgtEl>
                                          <p:spTgt spid="2048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48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04804"/>
                                        </p:tgtEl>
                                        <p:attrNameLst>
                                          <p:attrName>style.visibility</p:attrName>
                                        </p:attrNameLst>
                                      </p:cBhvr>
                                      <p:to>
                                        <p:strVal val="visible"/>
                                      </p:to>
                                    </p:set>
                                    <p:animEffect transition="in" filter="dissolve">
                                      <p:cBhvr>
                                        <p:cTn id="25" dur="500"/>
                                        <p:tgtEl>
                                          <p:spTgt spid="204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P spid="204804" grpId="0" autoUpdateAnimBg="0"/>
      <p:bldP spid="204805" grpId="0" autoUpdateAnimBg="0"/>
      <p:bldP spid="20480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057400"/>
            <a:ext cx="9144000" cy="2362200"/>
          </a:xfrm>
        </p:spPr>
        <p:txBody>
          <a:bodyPr/>
          <a:lstStyle/>
          <a:p>
            <a:pPr eaLnBrk="1" hangingPunct="1"/>
            <a:r>
              <a:rPr lang="en-US" dirty="0" smtClean="0"/>
              <a:t>What do I file if I have a  scholarship, but it covers only tuition so I don’t have to pay taxes on it?</a:t>
            </a:r>
          </a:p>
        </p:txBody>
      </p:sp>
      <p:sp>
        <p:nvSpPr>
          <p:cNvPr id="133123" name="Rectangle 3"/>
          <p:cNvSpPr>
            <a:spLocks noGrp="1" noChangeArrowheads="1"/>
          </p:cNvSpPr>
          <p:nvPr>
            <p:ph type="body" idx="1"/>
          </p:nvPr>
        </p:nvSpPr>
        <p:spPr>
          <a:xfrm>
            <a:off x="2209800" y="4800600"/>
            <a:ext cx="4648200" cy="1066800"/>
          </a:xfrm>
        </p:spPr>
        <p:txBody>
          <a:bodyPr/>
          <a:lstStyle/>
          <a:p>
            <a:pPr eaLnBrk="1" hangingPunct="1">
              <a:buFontTx/>
              <a:buNone/>
            </a:pPr>
            <a:r>
              <a:rPr lang="en-US" sz="4400" b="1" dirty="0" smtClean="0"/>
              <a:t>File Form 8843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randombar(horizontal)">
                                      <p:cBhvr>
                                        <p:cTn id="7" dur="500"/>
                                        <p:tgtEl>
                                          <p:spTgt spid="133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914400" y="1828800"/>
            <a:ext cx="7848600" cy="1981200"/>
          </a:xfrm>
        </p:spPr>
        <p:txBody>
          <a:bodyPr/>
          <a:lstStyle/>
          <a:p>
            <a:pPr eaLnBrk="1" hangingPunct="1"/>
            <a:r>
              <a:rPr lang="en-US" sz="3600" dirty="0" smtClean="0"/>
              <a:t>What do I file if I have a  scholarship that covers tuition, room and board?</a:t>
            </a:r>
            <a:endParaRPr lang="en-US" dirty="0" smtClean="0"/>
          </a:p>
        </p:txBody>
      </p:sp>
      <p:sp>
        <p:nvSpPr>
          <p:cNvPr id="122883" name="Rectangle 3"/>
          <p:cNvSpPr>
            <a:spLocks noGrp="1" noChangeArrowheads="1"/>
          </p:cNvSpPr>
          <p:nvPr>
            <p:ph type="subTitle" idx="1"/>
          </p:nvPr>
        </p:nvSpPr>
        <p:spPr>
          <a:xfrm>
            <a:off x="762000" y="3810000"/>
            <a:ext cx="7543800" cy="2514600"/>
          </a:xfrm>
        </p:spPr>
        <p:txBody>
          <a:bodyPr/>
          <a:lstStyle/>
          <a:p>
            <a:pPr eaLnBrk="1" hangingPunct="1"/>
            <a:r>
              <a:rPr lang="en-US" sz="3600" b="1" smtClean="0"/>
              <a:t>File Form 8843</a:t>
            </a:r>
          </a:p>
          <a:p>
            <a:pPr eaLnBrk="1" hangingPunct="1"/>
            <a:r>
              <a:rPr lang="en-US" sz="3600" b="1" smtClean="0"/>
              <a:t>AND</a:t>
            </a:r>
          </a:p>
          <a:p>
            <a:pPr eaLnBrk="1" hangingPunct="1"/>
            <a:r>
              <a:rPr lang="en-US" sz="3600" b="1" smtClean="0"/>
              <a:t>Form 1040NR </a:t>
            </a:r>
            <a:r>
              <a:rPr lang="en-US" sz="3600" b="1" i="1" smtClean="0"/>
              <a:t>OR</a:t>
            </a:r>
            <a:r>
              <a:rPr lang="en-US" sz="3600" b="1" smtClean="0"/>
              <a:t>  1040NR-EZ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u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wipe(up)">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blinds(horizontal)">
                                      <p:cBhvr>
                                        <p:cTn id="17" dur="500"/>
                                        <p:tgtEl>
                                          <p:spTgt spid="122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1295400"/>
            <a:ext cx="7848600" cy="3200400"/>
          </a:xfrm>
        </p:spPr>
        <p:txBody>
          <a:bodyPr/>
          <a:lstStyle/>
          <a:p>
            <a:pPr eaLnBrk="1" hangingPunct="1"/>
            <a:r>
              <a:rPr lang="en-US" sz="3600" smtClean="0"/>
              <a:t>What do I file if I have a  scholarship I must pay tax on and can also claim a tax treaty benefit on that scholarship?</a:t>
            </a:r>
          </a:p>
        </p:txBody>
      </p:sp>
      <p:sp>
        <p:nvSpPr>
          <p:cNvPr id="134147" name="Rectangle 3"/>
          <p:cNvSpPr>
            <a:spLocks noGrp="1" noChangeArrowheads="1"/>
          </p:cNvSpPr>
          <p:nvPr>
            <p:ph type="body" idx="1"/>
          </p:nvPr>
        </p:nvSpPr>
        <p:spPr>
          <a:xfrm>
            <a:off x="685800" y="4572000"/>
            <a:ext cx="7772400" cy="1897063"/>
          </a:xfrm>
        </p:spPr>
        <p:txBody>
          <a:bodyPr/>
          <a:lstStyle/>
          <a:p>
            <a:pPr algn="ctr" eaLnBrk="1" hangingPunct="1">
              <a:buFontTx/>
              <a:buNone/>
            </a:pPr>
            <a:r>
              <a:rPr lang="en-US" sz="3600" b="1" smtClean="0"/>
              <a:t>File Form 8843 and</a:t>
            </a:r>
          </a:p>
          <a:p>
            <a:pPr algn="ctr" eaLnBrk="1" hangingPunct="1">
              <a:buFontTx/>
              <a:buNone/>
            </a:pPr>
            <a:r>
              <a:rPr lang="en-US" sz="3600" b="1" smtClean="0"/>
              <a:t>Form 1040NR </a:t>
            </a:r>
            <a:r>
              <a:rPr lang="en-US" sz="3600" b="1" i="1" smtClean="0"/>
              <a:t>OR</a:t>
            </a:r>
            <a:r>
              <a:rPr lang="en-US" sz="3600" b="1" smtClean="0"/>
              <a:t>  1040NR-EZ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arn(inHorizontal)">
                                      <p:cBhvr>
                                        <p:cTn id="7" dur="500"/>
                                        <p:tgtEl>
                                          <p:spTgt spid="134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blinds(horizontal)">
                                      <p:cBhvr>
                                        <p:cTn id="12" dur="500"/>
                                        <p:tgtEl>
                                          <p:spTgt spid="134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905000"/>
            <a:ext cx="9144000" cy="1600200"/>
          </a:xfrm>
        </p:spPr>
        <p:txBody>
          <a:bodyPr/>
          <a:lstStyle/>
          <a:p>
            <a:pPr eaLnBrk="1" hangingPunct="1"/>
            <a:r>
              <a:rPr lang="en-US" sz="3600" smtClean="0"/>
              <a:t>What do I file if I have on-campus employment (assistantship, student worker, food service, etc) wages?</a:t>
            </a:r>
          </a:p>
        </p:txBody>
      </p:sp>
      <p:sp>
        <p:nvSpPr>
          <p:cNvPr id="135171" name="Rectangle 3"/>
          <p:cNvSpPr>
            <a:spLocks noGrp="1" noChangeArrowheads="1"/>
          </p:cNvSpPr>
          <p:nvPr>
            <p:ph type="body" idx="1"/>
          </p:nvPr>
        </p:nvSpPr>
        <p:spPr>
          <a:xfrm>
            <a:off x="685800" y="3733800"/>
            <a:ext cx="7772400" cy="2286000"/>
          </a:xfrm>
        </p:spPr>
        <p:txBody>
          <a:bodyPr/>
          <a:lstStyle/>
          <a:p>
            <a:pPr algn="ctr" eaLnBrk="1" hangingPunct="1">
              <a:lnSpc>
                <a:spcPct val="90000"/>
              </a:lnSpc>
              <a:buFontTx/>
              <a:buNone/>
            </a:pPr>
            <a:r>
              <a:rPr lang="en-US" b="1" smtClean="0"/>
              <a:t>File Form 8843</a:t>
            </a:r>
          </a:p>
          <a:p>
            <a:pPr algn="ctr" eaLnBrk="1" hangingPunct="1">
              <a:lnSpc>
                <a:spcPct val="90000"/>
              </a:lnSpc>
              <a:buFontTx/>
              <a:buNone/>
            </a:pPr>
            <a:r>
              <a:rPr lang="en-US" b="1" smtClean="0"/>
              <a:t>AND </a:t>
            </a:r>
            <a:r>
              <a:rPr lang="en-US" b="1" u="sng" smtClean="0"/>
              <a:t>maybe</a:t>
            </a:r>
          </a:p>
          <a:p>
            <a:pPr algn="ctr" eaLnBrk="1" hangingPunct="1">
              <a:lnSpc>
                <a:spcPct val="90000"/>
              </a:lnSpc>
              <a:buFontTx/>
              <a:buNone/>
            </a:pPr>
            <a:r>
              <a:rPr lang="en-US" b="1" smtClean="0"/>
              <a:t>Form 1040NR </a:t>
            </a:r>
            <a:r>
              <a:rPr lang="en-US" sz="2800" b="1" i="1" smtClean="0"/>
              <a:t>OR</a:t>
            </a:r>
            <a:r>
              <a:rPr lang="en-US" b="1" smtClean="0"/>
              <a:t>  1040NR-EZ</a:t>
            </a:r>
          </a:p>
          <a:p>
            <a:pPr algn="ctr" eaLnBrk="1" hangingPunct="1">
              <a:lnSpc>
                <a:spcPct val="90000"/>
              </a:lnSpc>
              <a:buFontTx/>
              <a:buNone/>
            </a:pPr>
            <a:r>
              <a:rPr lang="en-US" sz="2000" b="1" smtClean="0"/>
              <a:t>(Depends on the total amount earned and whether any money was withheld for possible taxes)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up)">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up)">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blinds(horizontal)">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blinds(horizontal)">
                                      <p:cBhvr>
                                        <p:cTn id="22" dur="500"/>
                                        <p:tgtEl>
                                          <p:spTgt spid="135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533400"/>
            <a:ext cx="7331075" cy="838200"/>
          </a:xfrm>
        </p:spPr>
        <p:txBody>
          <a:bodyPr/>
          <a:lstStyle/>
          <a:p>
            <a:pPr eaLnBrk="1" hangingPunct="1"/>
            <a:r>
              <a:rPr lang="en-US" sz="3600" smtClean="0"/>
              <a:t>Income Reporting Forms </a:t>
            </a:r>
          </a:p>
        </p:txBody>
      </p:sp>
      <p:sp>
        <p:nvSpPr>
          <p:cNvPr id="30723" name="Rectangle 3"/>
          <p:cNvSpPr>
            <a:spLocks noGrp="1" noChangeArrowheads="1"/>
          </p:cNvSpPr>
          <p:nvPr>
            <p:ph type="body" idx="1"/>
          </p:nvPr>
        </p:nvSpPr>
        <p:spPr>
          <a:xfrm>
            <a:off x="838200" y="1752600"/>
            <a:ext cx="7399338" cy="4495800"/>
          </a:xfrm>
        </p:spPr>
        <p:txBody>
          <a:bodyPr/>
          <a:lstStyle/>
          <a:p>
            <a:pPr eaLnBrk="1" hangingPunct="1">
              <a:lnSpc>
                <a:spcPct val="90000"/>
              </a:lnSpc>
            </a:pPr>
            <a:r>
              <a:rPr lang="en-US" sz="2000" b="1" u="sng" dirty="0" smtClean="0">
                <a:solidFill>
                  <a:srgbClr val="800080"/>
                </a:solidFill>
              </a:rPr>
              <a:t>W-2</a:t>
            </a:r>
            <a:r>
              <a:rPr lang="en-US" sz="2000" dirty="0" smtClean="0">
                <a:solidFill>
                  <a:srgbClr val="800080"/>
                </a:solidFill>
              </a:rPr>
              <a:t>:</a:t>
            </a:r>
            <a:r>
              <a:rPr lang="en-US" sz="2000" dirty="0" smtClean="0"/>
              <a:t> End of Year statement from employer showing total wages paid and taxes withheld during the year</a:t>
            </a:r>
          </a:p>
          <a:p>
            <a:pPr eaLnBrk="1" hangingPunct="1">
              <a:lnSpc>
                <a:spcPct val="90000"/>
              </a:lnSpc>
            </a:pPr>
            <a:endParaRPr lang="en-US" sz="2000" dirty="0" smtClean="0"/>
          </a:p>
          <a:p>
            <a:pPr eaLnBrk="1" hangingPunct="1">
              <a:lnSpc>
                <a:spcPct val="90000"/>
              </a:lnSpc>
            </a:pPr>
            <a:r>
              <a:rPr lang="en-US" sz="2000" b="1" u="sng" dirty="0" smtClean="0">
                <a:solidFill>
                  <a:srgbClr val="800080"/>
                </a:solidFill>
              </a:rPr>
              <a:t>1099- Misc</a:t>
            </a:r>
            <a:r>
              <a:rPr lang="en-US" sz="2000" dirty="0" smtClean="0">
                <a:solidFill>
                  <a:srgbClr val="800080"/>
                </a:solidFill>
              </a:rPr>
              <a:t>: </a:t>
            </a:r>
            <a:r>
              <a:rPr lang="en-US" sz="2000" dirty="0" smtClean="0"/>
              <a:t>End of year statement from employer to an independent contractor – no taxes withheld</a:t>
            </a:r>
          </a:p>
          <a:p>
            <a:pPr eaLnBrk="1" hangingPunct="1">
              <a:lnSpc>
                <a:spcPct val="90000"/>
              </a:lnSpc>
            </a:pPr>
            <a:endParaRPr lang="en-US" sz="2000" dirty="0" smtClean="0"/>
          </a:p>
          <a:p>
            <a:pPr eaLnBrk="1" hangingPunct="1">
              <a:lnSpc>
                <a:spcPct val="90000"/>
              </a:lnSpc>
            </a:pPr>
            <a:r>
              <a:rPr lang="en-US" sz="2000" b="1" u="sng" dirty="0" smtClean="0">
                <a:solidFill>
                  <a:srgbClr val="800080"/>
                </a:solidFill>
              </a:rPr>
              <a:t>1042-S</a:t>
            </a:r>
            <a:r>
              <a:rPr lang="en-US" sz="2000" dirty="0" smtClean="0">
                <a:solidFill>
                  <a:srgbClr val="800080"/>
                </a:solidFill>
              </a:rPr>
              <a:t>:</a:t>
            </a:r>
            <a:r>
              <a:rPr lang="en-US" sz="2000" dirty="0" smtClean="0"/>
              <a:t> “Foreign Persons U.S. Source Income Subject to Withholding” form</a:t>
            </a:r>
          </a:p>
          <a:p>
            <a:pPr lvl="1" eaLnBrk="1" hangingPunct="1">
              <a:lnSpc>
                <a:spcPct val="90000"/>
              </a:lnSpc>
            </a:pPr>
            <a:r>
              <a:rPr lang="en-US" sz="2000" dirty="0" smtClean="0"/>
              <a:t>Issued by scholarship source to report scholarship, amount covered by a tax treaty, and possible withholding of taxes</a:t>
            </a:r>
          </a:p>
          <a:p>
            <a:pPr lvl="1" eaLnBrk="1" hangingPunct="1">
              <a:lnSpc>
                <a:spcPct val="90000"/>
              </a:lnSpc>
              <a:buNone/>
            </a:pPr>
            <a:endParaRPr lang="en-US" sz="2000" dirty="0" smtClean="0"/>
          </a:p>
          <a:p>
            <a:pPr eaLnBrk="1" hangingPunct="1">
              <a:lnSpc>
                <a:spcPct val="90000"/>
              </a:lnSpc>
            </a:pPr>
            <a:r>
              <a:rPr lang="en-US" sz="2000" b="1" u="sng" dirty="0" smtClean="0">
                <a:solidFill>
                  <a:srgbClr val="800080"/>
                </a:solidFill>
              </a:rPr>
              <a:t>Letter</a:t>
            </a:r>
            <a:r>
              <a:rPr lang="en-US" sz="2000" dirty="0" smtClean="0">
                <a:solidFill>
                  <a:srgbClr val="800080"/>
                </a:solidFill>
              </a:rPr>
              <a:t> </a:t>
            </a:r>
            <a:r>
              <a:rPr lang="en-US" sz="2000" dirty="0" smtClean="0"/>
              <a:t>from scholarship source (university business office) showing scholarship &lt; or = tuition</a:t>
            </a:r>
          </a:p>
          <a:p>
            <a:pPr eaLnBrk="1" hangingPunct="1">
              <a:lnSpc>
                <a:spcPct val="90000"/>
              </a:lnSpc>
              <a:buFontTx/>
              <a:buNone/>
            </a:pPr>
            <a:endParaRPr lang="en-US" sz="2800" dirty="0" smtClean="0">
              <a:solidFill>
                <a:schemeClr val="tx1"/>
              </a:solidFill>
            </a:endParaRPr>
          </a:p>
          <a:p>
            <a:pPr eaLnBrk="1" hangingPunct="1">
              <a:lnSpc>
                <a:spcPct val="90000"/>
              </a:lnSpc>
            </a:pPr>
            <a:endParaRPr lang="en-US" sz="2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sz="3600" dirty="0" smtClean="0"/>
              <a:t>Forms W-2, 1099-Misc &amp; 1042-S</a:t>
            </a:r>
          </a:p>
        </p:txBody>
      </p:sp>
      <p:sp>
        <p:nvSpPr>
          <p:cNvPr id="31747" name="Text Box 5"/>
          <p:cNvSpPr txBox="1">
            <a:spLocks noChangeArrowheads="1"/>
          </p:cNvSpPr>
          <p:nvPr/>
        </p:nvSpPr>
        <p:spPr bwMode="auto">
          <a:xfrm>
            <a:off x="685800" y="1600200"/>
            <a:ext cx="8001000" cy="535531"/>
          </a:xfrm>
          <a:prstGeom prst="rect">
            <a:avLst/>
          </a:prstGeom>
          <a:noFill/>
          <a:ln w="12700" cap="sq">
            <a:noFill/>
            <a:miter lim="800000"/>
            <a:headEnd type="none" w="sm" len="sm"/>
            <a:tailEnd type="none" w="sm" len="sm"/>
          </a:ln>
        </p:spPr>
        <p:txBody>
          <a:bodyPr>
            <a:spAutoFit/>
          </a:bodyPr>
          <a:lstStyle/>
          <a:p>
            <a:pPr>
              <a:lnSpc>
                <a:spcPct val="90000"/>
              </a:lnSpc>
              <a:spcBef>
                <a:spcPct val="20000"/>
              </a:spcBef>
              <a:buFontTx/>
              <a:buChar char="•"/>
            </a:pPr>
            <a:r>
              <a:rPr lang="en-US" sz="3000" dirty="0">
                <a:solidFill>
                  <a:srgbClr val="0054A0"/>
                </a:solidFill>
              </a:rPr>
              <a:t>You could have </a:t>
            </a:r>
            <a:r>
              <a:rPr lang="en-US" sz="3000" dirty="0" smtClean="0">
                <a:solidFill>
                  <a:srgbClr val="0054A0"/>
                </a:solidFill>
              </a:rPr>
              <a:t>one or more of these </a:t>
            </a:r>
            <a:r>
              <a:rPr lang="en-US" sz="3000" dirty="0">
                <a:solidFill>
                  <a:srgbClr val="0054A0"/>
                </a:solidFill>
              </a:rPr>
              <a:t>forms</a:t>
            </a:r>
            <a:r>
              <a:rPr lang="en-US" sz="3200" dirty="0">
                <a:solidFill>
                  <a:srgbClr val="0054A0"/>
                </a:solidFill>
              </a:rPr>
              <a:t>.</a:t>
            </a:r>
            <a:endParaRPr lang="en-US" sz="3200" dirty="0"/>
          </a:p>
        </p:txBody>
      </p:sp>
      <p:sp>
        <p:nvSpPr>
          <p:cNvPr id="257030" name="Text Box 6"/>
          <p:cNvSpPr txBox="1">
            <a:spLocks noChangeArrowheads="1"/>
          </p:cNvSpPr>
          <p:nvPr/>
        </p:nvSpPr>
        <p:spPr bwMode="auto">
          <a:xfrm>
            <a:off x="609600" y="2362200"/>
            <a:ext cx="8305800" cy="914400"/>
          </a:xfrm>
          <a:prstGeom prst="rect">
            <a:avLst/>
          </a:prstGeom>
          <a:noFill/>
          <a:ln w="12700" cap="sq">
            <a:noFill/>
            <a:miter lim="800000"/>
            <a:headEnd type="none" w="sm" len="sm"/>
            <a:tailEnd type="none" w="sm" len="sm"/>
          </a:ln>
        </p:spPr>
        <p:txBody>
          <a:bodyPr>
            <a:spAutoFit/>
          </a:bodyPr>
          <a:lstStyle/>
          <a:p>
            <a:pPr>
              <a:lnSpc>
                <a:spcPct val="90000"/>
              </a:lnSpc>
              <a:spcBef>
                <a:spcPct val="20000"/>
              </a:spcBef>
              <a:buFontTx/>
              <a:buChar char="•"/>
            </a:pPr>
            <a:r>
              <a:rPr lang="en-US" sz="3000" dirty="0">
                <a:solidFill>
                  <a:srgbClr val="660066"/>
                </a:solidFill>
              </a:rPr>
              <a:t>The form was prepared by your employer and mailed to you.</a:t>
            </a:r>
          </a:p>
        </p:txBody>
      </p:sp>
      <p:sp>
        <p:nvSpPr>
          <p:cNvPr id="257031" name="Text Box 7"/>
          <p:cNvSpPr txBox="1">
            <a:spLocks noChangeArrowheads="1"/>
          </p:cNvSpPr>
          <p:nvPr/>
        </p:nvSpPr>
        <p:spPr bwMode="auto">
          <a:xfrm>
            <a:off x="685800" y="3429000"/>
            <a:ext cx="7543800" cy="503238"/>
          </a:xfrm>
          <a:prstGeom prst="rect">
            <a:avLst/>
          </a:prstGeom>
          <a:noFill/>
          <a:ln w="12700" cap="sq">
            <a:noFill/>
            <a:miter lim="800000"/>
            <a:headEnd type="none" w="sm" len="sm"/>
            <a:tailEnd type="none" w="sm" len="sm"/>
          </a:ln>
        </p:spPr>
        <p:txBody>
          <a:bodyPr>
            <a:spAutoFit/>
          </a:bodyPr>
          <a:lstStyle/>
          <a:p>
            <a:pPr>
              <a:lnSpc>
                <a:spcPct val="90000"/>
              </a:lnSpc>
              <a:spcBef>
                <a:spcPct val="20000"/>
              </a:spcBef>
              <a:buFontTx/>
              <a:buChar char="•"/>
            </a:pPr>
            <a:r>
              <a:rPr lang="en-US" sz="3000" dirty="0">
                <a:solidFill>
                  <a:srgbClr val="0054A0"/>
                </a:solidFill>
              </a:rPr>
              <a:t>You do not write anything on these forms.</a:t>
            </a:r>
            <a:endParaRPr lang="en-US" sz="3000" dirty="0"/>
          </a:p>
        </p:txBody>
      </p:sp>
      <p:sp>
        <p:nvSpPr>
          <p:cNvPr id="257032" name="Text Box 8"/>
          <p:cNvSpPr txBox="1">
            <a:spLocks noChangeArrowheads="1"/>
          </p:cNvSpPr>
          <p:nvPr/>
        </p:nvSpPr>
        <p:spPr bwMode="auto">
          <a:xfrm>
            <a:off x="609600" y="4038600"/>
            <a:ext cx="8305800" cy="914400"/>
          </a:xfrm>
          <a:prstGeom prst="rect">
            <a:avLst/>
          </a:prstGeom>
          <a:noFill/>
          <a:ln w="12700" cap="sq">
            <a:noFill/>
            <a:miter lim="800000"/>
            <a:headEnd type="none" w="sm" len="sm"/>
            <a:tailEnd type="none" w="sm" len="sm"/>
          </a:ln>
        </p:spPr>
        <p:txBody>
          <a:bodyPr>
            <a:spAutoFit/>
          </a:bodyPr>
          <a:lstStyle/>
          <a:p>
            <a:pPr>
              <a:lnSpc>
                <a:spcPct val="90000"/>
              </a:lnSpc>
              <a:spcBef>
                <a:spcPct val="20000"/>
              </a:spcBef>
              <a:buFontTx/>
              <a:buChar char="•"/>
            </a:pPr>
            <a:r>
              <a:rPr lang="en-US" sz="3000" dirty="0">
                <a:solidFill>
                  <a:srgbClr val="660066"/>
                </a:solidFill>
              </a:rPr>
              <a:t>You use these forms as a reference when you prepare your income tax return.</a:t>
            </a:r>
          </a:p>
        </p:txBody>
      </p:sp>
      <p:sp>
        <p:nvSpPr>
          <p:cNvPr id="257033" name="Text Box 9"/>
          <p:cNvSpPr txBox="1">
            <a:spLocks noChangeArrowheads="1"/>
          </p:cNvSpPr>
          <p:nvPr/>
        </p:nvSpPr>
        <p:spPr bwMode="auto">
          <a:xfrm>
            <a:off x="609600" y="5105400"/>
            <a:ext cx="8153400" cy="914400"/>
          </a:xfrm>
          <a:prstGeom prst="rect">
            <a:avLst/>
          </a:prstGeom>
          <a:noFill/>
          <a:ln w="12700" cap="sq">
            <a:noFill/>
            <a:miter lim="800000"/>
            <a:headEnd type="none" w="sm" len="sm"/>
            <a:tailEnd type="none" w="sm" len="sm"/>
          </a:ln>
        </p:spPr>
        <p:txBody>
          <a:bodyPr>
            <a:spAutoFit/>
          </a:bodyPr>
          <a:lstStyle/>
          <a:p>
            <a:pPr>
              <a:lnSpc>
                <a:spcPct val="90000"/>
              </a:lnSpc>
              <a:spcBef>
                <a:spcPct val="20000"/>
              </a:spcBef>
              <a:buFontTx/>
              <a:buChar char="•"/>
            </a:pPr>
            <a:r>
              <a:rPr lang="en-US" sz="3000" dirty="0">
                <a:solidFill>
                  <a:srgbClr val="0054A0"/>
                </a:solidFill>
              </a:rPr>
              <a:t>When finished, you attach this form(s) to your income tax return.</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7030"/>
                                        </p:tgtEl>
                                        <p:attrNameLst>
                                          <p:attrName>style.visibility</p:attrName>
                                        </p:attrNameLst>
                                      </p:cBhvr>
                                      <p:to>
                                        <p:strVal val="visible"/>
                                      </p:to>
                                    </p:set>
                                    <p:animEffect transition="in" filter="checkerboard(across)">
                                      <p:cBhvr>
                                        <p:cTn id="7" dur="500"/>
                                        <p:tgtEl>
                                          <p:spTgt spid="2570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7031"/>
                                        </p:tgtEl>
                                        <p:attrNameLst>
                                          <p:attrName>style.visibility</p:attrName>
                                        </p:attrNameLst>
                                      </p:cBhvr>
                                      <p:to>
                                        <p:strVal val="visible"/>
                                      </p:to>
                                    </p:set>
                                    <p:animEffect transition="in" filter="checkerboard(across)">
                                      <p:cBhvr>
                                        <p:cTn id="12" dur="500"/>
                                        <p:tgtEl>
                                          <p:spTgt spid="25703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7032"/>
                                        </p:tgtEl>
                                        <p:attrNameLst>
                                          <p:attrName>style.visibility</p:attrName>
                                        </p:attrNameLst>
                                      </p:cBhvr>
                                      <p:to>
                                        <p:strVal val="visible"/>
                                      </p:to>
                                    </p:set>
                                    <p:animEffect transition="in" filter="checkerboard(across)">
                                      <p:cBhvr>
                                        <p:cTn id="17" dur="500"/>
                                        <p:tgtEl>
                                          <p:spTgt spid="25703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57033"/>
                                        </p:tgtEl>
                                        <p:attrNameLst>
                                          <p:attrName>style.visibility</p:attrName>
                                        </p:attrNameLst>
                                      </p:cBhvr>
                                      <p:to>
                                        <p:strVal val="visible"/>
                                      </p:to>
                                    </p:set>
                                    <p:animEffect transition="in" filter="checkerboard(across)">
                                      <p:cBhvr>
                                        <p:cTn id="22" dur="500"/>
                                        <p:tgtEl>
                                          <p:spTgt spid="257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p:bldP spid="257031" grpId="0"/>
      <p:bldP spid="257032" grpId="0"/>
      <p:bldP spid="2570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57200"/>
            <a:ext cx="9144000" cy="838200"/>
          </a:xfrm>
        </p:spPr>
        <p:txBody>
          <a:bodyPr/>
          <a:lstStyle/>
          <a:p>
            <a:pPr eaLnBrk="1" hangingPunct="1"/>
            <a:r>
              <a:rPr lang="en-US" sz="4800" smtClean="0"/>
              <a:t>Internal Revenue Service</a:t>
            </a:r>
          </a:p>
        </p:txBody>
      </p:sp>
      <p:sp>
        <p:nvSpPr>
          <p:cNvPr id="8195" name="Rectangle 3"/>
          <p:cNvSpPr>
            <a:spLocks noGrp="1" noChangeArrowheads="1"/>
          </p:cNvSpPr>
          <p:nvPr>
            <p:ph type="body" idx="1"/>
          </p:nvPr>
        </p:nvSpPr>
        <p:spPr>
          <a:xfrm>
            <a:off x="457200" y="1905000"/>
            <a:ext cx="8229600" cy="4191000"/>
          </a:xfrm>
        </p:spPr>
        <p:txBody>
          <a:bodyPr/>
          <a:lstStyle/>
          <a:p>
            <a:pPr eaLnBrk="1" hangingPunct="1">
              <a:lnSpc>
                <a:spcPct val="90000"/>
              </a:lnSpc>
            </a:pPr>
            <a:r>
              <a:rPr lang="en-US" sz="4000" dirty="0" smtClean="0"/>
              <a:t>The taxation agency of the United States Government to which you</a:t>
            </a:r>
          </a:p>
          <a:p>
            <a:pPr lvl="1" eaLnBrk="1" hangingPunct="1">
              <a:lnSpc>
                <a:spcPct val="90000"/>
              </a:lnSpc>
            </a:pPr>
            <a:r>
              <a:rPr lang="en-US" sz="3200" dirty="0" smtClean="0"/>
              <a:t>Report your immigration status</a:t>
            </a:r>
          </a:p>
          <a:p>
            <a:pPr lvl="1" eaLnBrk="1" hangingPunct="1">
              <a:lnSpc>
                <a:spcPct val="90000"/>
              </a:lnSpc>
            </a:pPr>
            <a:r>
              <a:rPr lang="en-US" sz="3200" dirty="0" smtClean="0"/>
              <a:t>File* your personal Income Tax Return</a:t>
            </a:r>
          </a:p>
          <a:p>
            <a:pPr eaLnBrk="1" hangingPunct="1"/>
            <a:r>
              <a:rPr lang="en-US" sz="2800" dirty="0" smtClean="0"/>
              <a:t>*</a:t>
            </a:r>
            <a:r>
              <a:rPr lang="en-US" sz="2800" i="1" dirty="0" smtClean="0"/>
              <a:t>IRS uses the word “file” to mean submit or send.  To “file” your return means to send it to IRS by the US Postal Service</a:t>
            </a:r>
            <a:r>
              <a:rPr lang="en-US" sz="2800" dirty="0" smtClean="0"/>
              <a:t>. </a:t>
            </a:r>
            <a:r>
              <a:rPr lang="en-US" sz="2800" i="1" dirty="0" smtClean="0"/>
              <a:t>Non-Resident tax returns CANNOT be e-filed.</a:t>
            </a: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The 1099 – Misc</a:t>
            </a:r>
          </a:p>
        </p:txBody>
      </p:sp>
      <p:sp>
        <p:nvSpPr>
          <p:cNvPr id="34819" name="Content Placeholder 2"/>
          <p:cNvSpPr>
            <a:spLocks noGrp="1"/>
          </p:cNvSpPr>
          <p:nvPr>
            <p:ph idx="1"/>
          </p:nvPr>
        </p:nvSpPr>
        <p:spPr>
          <a:xfrm>
            <a:off x="685800" y="1828800"/>
            <a:ext cx="7772400" cy="4114800"/>
          </a:xfrm>
        </p:spPr>
        <p:txBody>
          <a:bodyPr/>
          <a:lstStyle/>
          <a:p>
            <a:pPr eaLnBrk="1" hangingPunct="1">
              <a:buFontTx/>
              <a:buNone/>
            </a:pPr>
            <a:r>
              <a:rPr lang="en-US" sz="2800" dirty="0" smtClean="0"/>
              <a:t>Statement of amounts paid to </a:t>
            </a:r>
            <a:r>
              <a:rPr lang="en-US" sz="2800" dirty="0" smtClean="0">
                <a:hlinkClick r:id="rId2" action="ppaction://hlinkfile" tooltip="Independent contractor"/>
              </a:rPr>
              <a:t>independent contractors</a:t>
            </a:r>
            <a:r>
              <a:rPr lang="en-US" sz="2800" dirty="0" smtClean="0"/>
              <a:t> (known as </a:t>
            </a:r>
            <a:r>
              <a:rPr lang="en-US" sz="2800" i="1" dirty="0" smtClean="0"/>
              <a:t>non-employee compensation </a:t>
            </a:r>
            <a:r>
              <a:rPr lang="en-US" sz="2800" dirty="0" smtClean="0"/>
              <a:t>in IRS terminology). </a:t>
            </a:r>
          </a:p>
          <a:p>
            <a:pPr eaLnBrk="1" hangingPunct="1">
              <a:buFontTx/>
              <a:buNone/>
            </a:pPr>
            <a:endParaRPr lang="en-US" sz="1800" dirty="0" smtClean="0"/>
          </a:p>
          <a:p>
            <a:pPr eaLnBrk="1" hangingPunct="1">
              <a:buFontTx/>
              <a:buNone/>
            </a:pPr>
            <a:r>
              <a:rPr lang="en-US" u="sng" dirty="0" smtClean="0">
                <a:solidFill>
                  <a:srgbClr val="960000"/>
                </a:solidFill>
              </a:rPr>
              <a:t>Compensation you receive that is reported on a 1099 - Misc is </a:t>
            </a:r>
            <a:r>
              <a:rPr lang="en-US" b="1" u="sng" dirty="0" smtClean="0">
                <a:solidFill>
                  <a:srgbClr val="960000"/>
                </a:solidFill>
              </a:rPr>
              <a:t>taxable</a:t>
            </a:r>
            <a:r>
              <a:rPr lang="en-US" u="sng" dirty="0" smtClean="0">
                <a:solidFill>
                  <a:srgbClr val="960000"/>
                </a:solidFill>
              </a:rPr>
              <a:t> </a:t>
            </a:r>
            <a:r>
              <a:rPr lang="en-US" b="1" u="sng" dirty="0" smtClean="0">
                <a:solidFill>
                  <a:srgbClr val="960000"/>
                </a:solidFill>
              </a:rPr>
              <a:t>income</a:t>
            </a:r>
            <a:r>
              <a:rPr lang="en-US" u="sng" dirty="0" smtClean="0">
                <a:solidFill>
                  <a:srgbClr val="960000"/>
                </a:solidFill>
              </a:rPr>
              <a:t>.  However, your employer has </a:t>
            </a:r>
            <a:r>
              <a:rPr lang="en-US" b="1" u="sng" dirty="0" smtClean="0">
                <a:solidFill>
                  <a:srgbClr val="960000"/>
                </a:solidFill>
              </a:rPr>
              <a:t>not done any withholding </a:t>
            </a:r>
            <a:r>
              <a:rPr lang="en-US" u="sng" dirty="0" smtClean="0">
                <a:solidFill>
                  <a:srgbClr val="960000"/>
                </a:solidFill>
              </a:rPr>
              <a:t>for income taxes.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762000"/>
            <a:ext cx="8047038" cy="381000"/>
          </a:xfrm>
        </p:spPr>
        <p:txBody>
          <a:bodyPr/>
          <a:lstStyle/>
          <a:p>
            <a:pPr eaLnBrk="1" hangingPunct="1"/>
            <a:r>
              <a:rPr lang="en-US" sz="4800" smtClean="0"/>
              <a:t> More Tax Vocabulary</a:t>
            </a:r>
            <a:endParaRPr lang="en-US" sz="3600" smtClean="0"/>
          </a:p>
        </p:txBody>
      </p:sp>
      <p:sp>
        <p:nvSpPr>
          <p:cNvPr id="35843" name="Rectangle 3"/>
          <p:cNvSpPr>
            <a:spLocks noGrp="1" noChangeArrowheads="1"/>
          </p:cNvSpPr>
          <p:nvPr>
            <p:ph type="body" idx="1"/>
          </p:nvPr>
        </p:nvSpPr>
        <p:spPr>
          <a:xfrm>
            <a:off x="304800" y="1905000"/>
            <a:ext cx="8382000" cy="3886200"/>
          </a:xfrm>
        </p:spPr>
        <p:txBody>
          <a:bodyPr/>
          <a:lstStyle/>
          <a:p>
            <a:pPr eaLnBrk="1" hangingPunct="1"/>
            <a:r>
              <a:rPr lang="en-US" u="sng" dirty="0" smtClean="0">
                <a:solidFill>
                  <a:srgbClr val="800080"/>
                </a:solidFill>
              </a:rPr>
              <a:t>Withholding</a:t>
            </a:r>
            <a:r>
              <a:rPr lang="en-US" dirty="0" smtClean="0">
                <a:solidFill>
                  <a:srgbClr val="800080"/>
                </a:solidFill>
              </a:rPr>
              <a:t>:</a:t>
            </a:r>
            <a:r>
              <a:rPr lang="en-US" dirty="0" smtClean="0"/>
              <a:t> </a:t>
            </a:r>
          </a:p>
          <a:p>
            <a:pPr lvl="1" eaLnBrk="1" hangingPunct="1"/>
            <a:r>
              <a:rPr lang="en-US" dirty="0" smtClean="0"/>
              <a:t>The amount that is automatically taken from your paycheck in “anticipation” of your tax obligation</a:t>
            </a:r>
          </a:p>
          <a:p>
            <a:pPr lvl="1" eaLnBrk="1" hangingPunct="1">
              <a:buFontTx/>
              <a:buNone/>
            </a:pPr>
            <a:endParaRPr lang="en-US" dirty="0" smtClean="0"/>
          </a:p>
          <a:p>
            <a:pPr eaLnBrk="1" hangingPunct="1"/>
            <a:r>
              <a:rPr lang="en-US" u="sng" dirty="0" smtClean="0">
                <a:solidFill>
                  <a:srgbClr val="800080"/>
                </a:solidFill>
              </a:rPr>
              <a:t>U.S.-Source Income</a:t>
            </a:r>
            <a:r>
              <a:rPr lang="en-US" dirty="0" smtClean="0">
                <a:solidFill>
                  <a:srgbClr val="800080"/>
                </a:solidFill>
              </a:rPr>
              <a:t>:</a:t>
            </a:r>
          </a:p>
          <a:p>
            <a:pPr lvl="1" eaLnBrk="1" hangingPunct="1"/>
            <a:r>
              <a:rPr lang="en-US" dirty="0" smtClean="0"/>
              <a:t>All income, gain or loss from U.S. sources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Tax Return Forms</a:t>
            </a:r>
          </a:p>
        </p:txBody>
      </p:sp>
      <p:sp>
        <p:nvSpPr>
          <p:cNvPr id="36867" name="Content Placeholder 2"/>
          <p:cNvSpPr>
            <a:spLocks noGrp="1"/>
          </p:cNvSpPr>
          <p:nvPr>
            <p:ph idx="1"/>
          </p:nvPr>
        </p:nvSpPr>
        <p:spPr>
          <a:xfrm>
            <a:off x="685800" y="2743200"/>
            <a:ext cx="7772400" cy="3276600"/>
          </a:xfrm>
        </p:spPr>
        <p:txBody>
          <a:bodyPr/>
          <a:lstStyle/>
          <a:p>
            <a:pPr eaLnBrk="1" hangingPunct="1">
              <a:lnSpc>
                <a:spcPct val="90000"/>
              </a:lnSpc>
            </a:pPr>
            <a:r>
              <a:rPr lang="en-US" u="sng" dirty="0" smtClean="0">
                <a:solidFill>
                  <a:srgbClr val="800080"/>
                </a:solidFill>
              </a:rPr>
              <a:t>1040NR</a:t>
            </a:r>
            <a:r>
              <a:rPr lang="en-US" dirty="0" smtClean="0">
                <a:solidFill>
                  <a:srgbClr val="800080"/>
                </a:solidFill>
              </a:rPr>
              <a:t>:</a:t>
            </a:r>
            <a:r>
              <a:rPr lang="en-US" dirty="0" smtClean="0"/>
              <a:t> U.S. Non-resident Alien Income Tax Return </a:t>
            </a:r>
            <a:r>
              <a:rPr lang="en-US" sz="2800" dirty="0" smtClean="0">
                <a:solidFill>
                  <a:schemeClr val="tx1"/>
                </a:solidFill>
              </a:rPr>
              <a:t>(the long form)</a:t>
            </a:r>
          </a:p>
          <a:p>
            <a:pPr eaLnBrk="1" hangingPunct="1">
              <a:lnSpc>
                <a:spcPct val="90000"/>
              </a:lnSpc>
            </a:pPr>
            <a:endParaRPr lang="en-US" sz="2800" dirty="0" smtClean="0">
              <a:solidFill>
                <a:schemeClr val="tx1"/>
              </a:solidFill>
            </a:endParaRPr>
          </a:p>
          <a:p>
            <a:pPr eaLnBrk="1" hangingPunct="1">
              <a:lnSpc>
                <a:spcPct val="90000"/>
              </a:lnSpc>
            </a:pPr>
            <a:r>
              <a:rPr lang="en-US" u="sng" dirty="0" smtClean="0">
                <a:solidFill>
                  <a:srgbClr val="800080"/>
                </a:solidFill>
              </a:rPr>
              <a:t>1040NR-EZ</a:t>
            </a:r>
            <a:r>
              <a:rPr lang="en-US" dirty="0" smtClean="0">
                <a:solidFill>
                  <a:srgbClr val="800080"/>
                </a:solidFill>
              </a:rPr>
              <a:t>:</a:t>
            </a:r>
            <a:r>
              <a:rPr lang="en-US" dirty="0" smtClean="0"/>
              <a:t> U.S. Income Tax Return for  non-resident aliens who have no dependents </a:t>
            </a:r>
            <a:r>
              <a:rPr lang="en-US" sz="2800" dirty="0" smtClean="0">
                <a:solidFill>
                  <a:schemeClr val="tx1"/>
                </a:solidFill>
              </a:rPr>
              <a:t>(the short, </a:t>
            </a:r>
            <a:r>
              <a:rPr lang="en-US" sz="2800" i="1" dirty="0" smtClean="0">
                <a:solidFill>
                  <a:srgbClr val="00B050"/>
                </a:solidFill>
              </a:rPr>
              <a:t>easy</a:t>
            </a:r>
            <a:r>
              <a:rPr lang="en-US" sz="2800" dirty="0" smtClean="0">
                <a:solidFill>
                  <a:schemeClr val="tx1"/>
                </a:solidFill>
              </a:rPr>
              <a:t> to complete form)</a:t>
            </a:r>
            <a:endParaRPr lang="en-US" dirty="0" smtClean="0"/>
          </a:p>
        </p:txBody>
      </p:sp>
      <p:sp>
        <p:nvSpPr>
          <p:cNvPr id="36868" name="TextBox 3"/>
          <p:cNvSpPr txBox="1">
            <a:spLocks noChangeArrowheads="1"/>
          </p:cNvSpPr>
          <p:nvPr/>
        </p:nvSpPr>
        <p:spPr bwMode="auto">
          <a:xfrm>
            <a:off x="685800" y="1676400"/>
            <a:ext cx="7848600" cy="830263"/>
          </a:xfrm>
          <a:prstGeom prst="rect">
            <a:avLst/>
          </a:prstGeom>
          <a:noFill/>
          <a:ln w="9525">
            <a:noFill/>
            <a:miter lim="800000"/>
            <a:headEnd/>
            <a:tailEnd/>
          </a:ln>
        </p:spPr>
        <p:txBody>
          <a:bodyPr>
            <a:spAutoFit/>
          </a:bodyPr>
          <a:lstStyle/>
          <a:p>
            <a:r>
              <a:rPr lang="en-US" sz="2400" dirty="0" smtClean="0"/>
              <a:t>As stated earlier, a </a:t>
            </a:r>
            <a:r>
              <a:rPr lang="en-US" sz="2400" dirty="0"/>
              <a:t>US tax return is a reconciliation statement completed by individuals and sent to the IRS.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smtClean="0"/>
              <a:t>When is the 1040-NR or 1040-NR EZ not required?</a:t>
            </a:r>
          </a:p>
        </p:txBody>
      </p:sp>
      <p:sp>
        <p:nvSpPr>
          <p:cNvPr id="37891" name="Rectangle 3"/>
          <p:cNvSpPr>
            <a:spLocks noGrp="1" noChangeArrowheads="1"/>
          </p:cNvSpPr>
          <p:nvPr>
            <p:ph type="body" idx="1"/>
          </p:nvPr>
        </p:nvSpPr>
        <p:spPr>
          <a:xfrm>
            <a:off x="304800" y="1981200"/>
            <a:ext cx="8458200" cy="3886200"/>
          </a:xfrm>
        </p:spPr>
        <p:txBody>
          <a:bodyPr/>
          <a:lstStyle/>
          <a:p>
            <a:pPr marL="609600" indent="-609600" eaLnBrk="1" hangingPunct="1">
              <a:buFontTx/>
              <a:buNone/>
            </a:pPr>
            <a:r>
              <a:rPr lang="en-US" b="1" dirty="0" smtClean="0"/>
              <a:t>You do not need to file a form 1040-NR or 1040-NR EZ if:</a:t>
            </a:r>
          </a:p>
          <a:p>
            <a:pPr marL="609600" indent="-609600" eaLnBrk="1" hangingPunct="1">
              <a:buFontTx/>
              <a:buAutoNum type="arabicPeriod"/>
            </a:pPr>
            <a:r>
              <a:rPr lang="en-US" dirty="0" smtClean="0"/>
              <a:t>You have </a:t>
            </a:r>
            <a:r>
              <a:rPr lang="en-US" u="sng" dirty="0" smtClean="0"/>
              <a:t>only</a:t>
            </a:r>
            <a:r>
              <a:rPr lang="en-US" dirty="0" smtClean="0"/>
              <a:t> taxable U.S. Source Wages that were less than $</a:t>
            </a:r>
            <a:r>
              <a:rPr lang="en-US" dirty="0" smtClean="0"/>
              <a:t>3,950 </a:t>
            </a:r>
            <a:r>
              <a:rPr lang="en-US" dirty="0" smtClean="0"/>
              <a:t>– (no tax liability) </a:t>
            </a:r>
            <a:r>
              <a:rPr lang="en-US" b="1" dirty="0" smtClean="0"/>
              <a:t>AND</a:t>
            </a:r>
          </a:p>
          <a:p>
            <a:pPr marL="609600" indent="-609600" eaLnBrk="1" hangingPunct="1">
              <a:buFontTx/>
              <a:buAutoNum type="arabicPeriod"/>
            </a:pPr>
            <a:r>
              <a:rPr lang="en-US" dirty="0" smtClean="0"/>
              <a:t>No money was withheld from your paycheck that you want refunded to you.</a:t>
            </a:r>
          </a:p>
          <a:p>
            <a:pPr marL="609600" indent="-609600" eaLnBrk="1" hangingPunct="1">
              <a:buFontTx/>
              <a:buAutoNum type="arabicPeriod"/>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1447800"/>
            <a:ext cx="8534400" cy="1905000"/>
          </a:xfrm>
        </p:spPr>
        <p:txBody>
          <a:bodyPr/>
          <a:lstStyle/>
          <a:p>
            <a:pPr eaLnBrk="1" hangingPunct="1"/>
            <a:r>
              <a:rPr lang="en-US" sz="4000" dirty="0" smtClean="0"/>
              <a:t>Should you complete the </a:t>
            </a:r>
            <a:br>
              <a:rPr lang="en-US" sz="4000" dirty="0" smtClean="0"/>
            </a:br>
            <a:r>
              <a:rPr lang="en-US" sz="4000" dirty="0" smtClean="0"/>
              <a:t>Form 1040NR or 1040NR-EZ?</a:t>
            </a:r>
            <a:endParaRPr lang="en-US" sz="4000" i="1" dirty="0" smtClean="0"/>
          </a:p>
        </p:txBody>
      </p:sp>
      <p:sp>
        <p:nvSpPr>
          <p:cNvPr id="4100" name="Rectangle 3"/>
          <p:cNvSpPr>
            <a:spLocks noGrp="1" noChangeArrowheads="1"/>
          </p:cNvSpPr>
          <p:nvPr>
            <p:ph type="subTitle" idx="1"/>
          </p:nvPr>
        </p:nvSpPr>
        <p:spPr>
          <a:xfrm>
            <a:off x="457200" y="3200400"/>
            <a:ext cx="8305800" cy="1981200"/>
          </a:xfrm>
        </p:spPr>
        <p:txBody>
          <a:bodyPr/>
          <a:lstStyle/>
          <a:p>
            <a:pPr algn="l" eaLnBrk="1" hangingPunct="1"/>
            <a:r>
              <a:rPr lang="en-US" smtClean="0"/>
              <a:t>The answer will depend upon your situation and some choices you make.  First, learn the following tax vocabulary .  .  .</a:t>
            </a:r>
            <a:r>
              <a:rPr lang="en-US" sz="3600" smtClean="0"/>
              <a:t>  </a:t>
            </a:r>
          </a:p>
        </p:txBody>
      </p:sp>
      <p:graphicFrame>
        <p:nvGraphicFramePr>
          <p:cNvPr id="4098" name="Object 1024"/>
          <p:cNvGraphicFramePr>
            <a:graphicFrameLocks noChangeAspect="1"/>
          </p:cNvGraphicFramePr>
          <p:nvPr/>
        </p:nvGraphicFramePr>
        <p:xfrm>
          <a:off x="533400" y="4800600"/>
          <a:ext cx="2362200" cy="1585913"/>
        </p:xfrm>
        <a:graphic>
          <a:graphicData uri="http://schemas.openxmlformats.org/presentationml/2006/ole">
            <mc:AlternateContent xmlns:mc="http://schemas.openxmlformats.org/markup-compatibility/2006">
              <mc:Choice xmlns:v="urn:schemas-microsoft-com:vml" Requires="v">
                <p:oleObj spid="_x0000_s4104" name="Clip" r:id="rId4" imgW="6057720" imgH="4066920" progId="">
                  <p:embed/>
                </p:oleObj>
              </mc:Choice>
              <mc:Fallback>
                <p:oleObj name="Clip" r:id="rId4" imgW="6057720" imgH="406692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800600"/>
                        <a:ext cx="2362200" cy="158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Box 4"/>
          <p:cNvSpPr txBox="1">
            <a:spLocks noChangeArrowheads="1"/>
          </p:cNvSpPr>
          <p:nvPr/>
        </p:nvSpPr>
        <p:spPr bwMode="auto">
          <a:xfrm>
            <a:off x="685800" y="304800"/>
            <a:ext cx="7772400" cy="1200150"/>
          </a:xfrm>
          <a:prstGeom prst="rect">
            <a:avLst/>
          </a:prstGeom>
          <a:noFill/>
          <a:ln w="9525">
            <a:noFill/>
            <a:miter lim="800000"/>
            <a:headEnd/>
            <a:tailEnd/>
          </a:ln>
        </p:spPr>
        <p:txBody>
          <a:bodyPr>
            <a:spAutoFit/>
          </a:bodyPr>
          <a:lstStyle/>
          <a:p>
            <a:pPr algn="ctr"/>
            <a:r>
              <a:rPr lang="en-US" sz="3600" b="1" dirty="0">
                <a:solidFill>
                  <a:srgbClr val="0070C0"/>
                </a:solidFill>
              </a:rPr>
              <a:t>You’ve decided you must complete a </a:t>
            </a:r>
            <a:r>
              <a:rPr lang="en-US" sz="3600" b="1" dirty="0" smtClean="0">
                <a:solidFill>
                  <a:srgbClr val="0070C0"/>
                </a:solidFill>
              </a:rPr>
              <a:t>1040 Form </a:t>
            </a:r>
            <a:endParaRPr lang="en-US" sz="3600" b="1" dirty="0">
              <a:solidFill>
                <a:srgbClr val="0070C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Deductions</a:t>
            </a:r>
          </a:p>
        </p:txBody>
      </p:sp>
      <p:sp>
        <p:nvSpPr>
          <p:cNvPr id="38915" name="Content Placeholder 2"/>
          <p:cNvSpPr>
            <a:spLocks noGrp="1"/>
          </p:cNvSpPr>
          <p:nvPr>
            <p:ph idx="1"/>
          </p:nvPr>
        </p:nvSpPr>
        <p:spPr>
          <a:xfrm>
            <a:off x="762000" y="2057400"/>
            <a:ext cx="7772400" cy="3581400"/>
          </a:xfrm>
        </p:spPr>
        <p:txBody>
          <a:bodyPr/>
          <a:lstStyle/>
          <a:p>
            <a:r>
              <a:rPr lang="en-US" dirty="0" smtClean="0"/>
              <a:t>If you made specific payments* or had specific expenses* during </a:t>
            </a:r>
            <a:r>
              <a:rPr lang="en-US" dirty="0" smtClean="0"/>
              <a:t>2014, </a:t>
            </a:r>
            <a:endParaRPr lang="en-US" b="1" dirty="0" smtClean="0"/>
          </a:p>
          <a:p>
            <a:pPr algn="ctr">
              <a:buNone/>
            </a:pPr>
            <a:r>
              <a:rPr lang="en-US" sz="1800" dirty="0" smtClean="0"/>
              <a:t>*(shown on next slide)</a:t>
            </a:r>
          </a:p>
          <a:p>
            <a:pPr algn="ctr"/>
            <a:r>
              <a:rPr lang="en-US" b="1" dirty="0" smtClean="0"/>
              <a:t>AND</a:t>
            </a:r>
          </a:p>
          <a:p>
            <a:r>
              <a:rPr lang="en-US" dirty="0" smtClean="0"/>
              <a:t>choose to reduce your taxable income by claiming itemized deductions, then you must use the Form 1040NR</a:t>
            </a:r>
          </a:p>
          <a:p>
            <a:pPr>
              <a:buFontTx/>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More Tax Vocabulary</a:t>
            </a:r>
            <a:r>
              <a:rPr lang="en-US" sz="4800" smtClean="0"/>
              <a:t> </a:t>
            </a:r>
            <a:r>
              <a:rPr lang="en-US" sz="3200" smtClean="0"/>
              <a:t>(cont.)</a:t>
            </a:r>
          </a:p>
        </p:txBody>
      </p:sp>
      <p:sp>
        <p:nvSpPr>
          <p:cNvPr id="39939" name="Rectangle 3"/>
          <p:cNvSpPr>
            <a:spLocks noGrp="1" noChangeArrowheads="1"/>
          </p:cNvSpPr>
          <p:nvPr>
            <p:ph type="body" idx="1"/>
          </p:nvPr>
        </p:nvSpPr>
        <p:spPr>
          <a:xfrm>
            <a:off x="762000" y="1828800"/>
            <a:ext cx="7772400" cy="4191000"/>
          </a:xfrm>
        </p:spPr>
        <p:txBody>
          <a:bodyPr/>
          <a:lstStyle/>
          <a:p>
            <a:pPr eaLnBrk="1" hangingPunct="1">
              <a:lnSpc>
                <a:spcPct val="90000"/>
              </a:lnSpc>
              <a:buFontTx/>
              <a:buNone/>
            </a:pPr>
            <a:r>
              <a:rPr lang="en-US" sz="2400" b="1" u="sng" dirty="0" smtClean="0">
                <a:solidFill>
                  <a:srgbClr val="800080"/>
                </a:solidFill>
              </a:rPr>
              <a:t>What payments you made or expenses you had during </a:t>
            </a:r>
            <a:r>
              <a:rPr lang="en-US" sz="2400" b="1" u="sng" dirty="0" smtClean="0">
                <a:solidFill>
                  <a:srgbClr val="800080"/>
                </a:solidFill>
              </a:rPr>
              <a:t>2014 </a:t>
            </a:r>
            <a:r>
              <a:rPr lang="en-US" sz="2400" b="1" u="sng" dirty="0" smtClean="0">
                <a:solidFill>
                  <a:srgbClr val="800080"/>
                </a:solidFill>
              </a:rPr>
              <a:t>can you itemize?</a:t>
            </a:r>
            <a:r>
              <a:rPr lang="en-US" sz="2400" b="1" dirty="0" smtClean="0">
                <a:solidFill>
                  <a:srgbClr val="800080"/>
                </a:solidFill>
              </a:rPr>
              <a:t>*</a:t>
            </a:r>
            <a:r>
              <a:rPr lang="en-US" sz="2400" dirty="0" smtClean="0"/>
              <a:t> </a:t>
            </a:r>
          </a:p>
          <a:p>
            <a:pPr eaLnBrk="1" hangingPunct="1">
              <a:lnSpc>
                <a:spcPct val="90000"/>
              </a:lnSpc>
              <a:buFontTx/>
              <a:buNone/>
            </a:pPr>
            <a:endParaRPr lang="en-US" sz="2400" dirty="0" smtClean="0"/>
          </a:p>
          <a:p>
            <a:pPr eaLnBrk="1" hangingPunct="1">
              <a:lnSpc>
                <a:spcPct val="90000"/>
              </a:lnSpc>
              <a:buFontTx/>
              <a:buNone/>
            </a:pPr>
            <a:r>
              <a:rPr lang="en-US" sz="2400" dirty="0" smtClean="0"/>
              <a:t>Deductions are permitted for state and local income taxes**, charitable contributions, casualty losses, job expenses and other miscellaneous deductions.  See Form 1040NR and instructions for specific details.</a:t>
            </a:r>
          </a:p>
          <a:p>
            <a:pPr eaLnBrk="1" hangingPunct="1">
              <a:lnSpc>
                <a:spcPct val="90000"/>
              </a:lnSpc>
              <a:buFontTx/>
              <a:buNone/>
            </a:pPr>
            <a:endParaRPr lang="en-US" sz="1600" dirty="0" smtClean="0"/>
          </a:p>
          <a:p>
            <a:pPr eaLnBrk="1" hangingPunct="1">
              <a:lnSpc>
                <a:spcPct val="90000"/>
              </a:lnSpc>
              <a:buNone/>
            </a:pPr>
            <a:r>
              <a:rPr lang="en-US" sz="1800" b="1" dirty="0" smtClean="0"/>
              <a:t>*Most students do not itemize</a:t>
            </a:r>
          </a:p>
          <a:p>
            <a:pPr eaLnBrk="1" hangingPunct="1">
              <a:lnSpc>
                <a:spcPct val="90000"/>
              </a:lnSpc>
              <a:buFont typeface="Arial" charset="0"/>
              <a:buChar char="•"/>
            </a:pPr>
            <a:endParaRPr lang="en-US" sz="1800" b="1" dirty="0" smtClean="0"/>
          </a:p>
          <a:p>
            <a:pPr eaLnBrk="1" hangingPunct="1">
              <a:lnSpc>
                <a:spcPct val="90000"/>
              </a:lnSpc>
              <a:buFontTx/>
              <a:buNone/>
            </a:pPr>
            <a:r>
              <a:rPr lang="en-US" sz="2400" b="1" u="sng" dirty="0" smtClean="0">
                <a:solidFill>
                  <a:srgbClr val="800080"/>
                </a:solidFill>
              </a:rPr>
              <a:t>**</a:t>
            </a:r>
            <a:r>
              <a:rPr lang="en-US" sz="1800" b="1" u="sng" dirty="0" smtClean="0">
                <a:solidFill>
                  <a:srgbClr val="800080"/>
                </a:solidFill>
              </a:rPr>
              <a:t>Since Texas does not have a state income tax, you are not able to claim this deduction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0"/>
            <a:ext cx="8229600" cy="1447800"/>
          </a:xfrm>
        </p:spPr>
        <p:txBody>
          <a:bodyPr/>
          <a:lstStyle/>
          <a:p>
            <a:pPr eaLnBrk="1" hangingPunct="1"/>
            <a:r>
              <a:rPr lang="en-US" smtClean="0"/>
              <a:t>More Tax Vocabulary</a:t>
            </a:r>
            <a:r>
              <a:rPr lang="en-US" sz="4800" smtClean="0"/>
              <a:t> </a:t>
            </a:r>
            <a:r>
              <a:rPr lang="en-US" sz="3200" smtClean="0"/>
              <a:t>(cont.)</a:t>
            </a:r>
          </a:p>
        </p:txBody>
      </p:sp>
      <p:sp>
        <p:nvSpPr>
          <p:cNvPr id="41987" name="Rectangle 3"/>
          <p:cNvSpPr>
            <a:spLocks noGrp="1" noChangeArrowheads="1"/>
          </p:cNvSpPr>
          <p:nvPr>
            <p:ph type="body" idx="1"/>
          </p:nvPr>
        </p:nvSpPr>
        <p:spPr>
          <a:xfrm>
            <a:off x="457200" y="1600200"/>
            <a:ext cx="8458200" cy="4495800"/>
          </a:xfrm>
        </p:spPr>
        <p:txBody>
          <a:bodyPr/>
          <a:lstStyle/>
          <a:p>
            <a:pPr algn="ctr" eaLnBrk="1" hangingPunct="1">
              <a:lnSpc>
                <a:spcPct val="90000"/>
              </a:lnSpc>
              <a:buNone/>
            </a:pPr>
            <a:endParaRPr lang="en-US" sz="2800" b="1" u="sng" dirty="0" smtClean="0">
              <a:solidFill>
                <a:srgbClr val="800080"/>
              </a:solidFill>
            </a:endParaRPr>
          </a:p>
          <a:p>
            <a:pPr algn="ctr" eaLnBrk="1" hangingPunct="1">
              <a:lnSpc>
                <a:spcPct val="90000"/>
              </a:lnSpc>
              <a:buNone/>
            </a:pPr>
            <a:r>
              <a:rPr lang="en-US" sz="2800" b="1" u="sng" dirty="0" smtClean="0">
                <a:solidFill>
                  <a:srgbClr val="800080"/>
                </a:solidFill>
              </a:rPr>
              <a:t>Personal or Standard Exemption</a:t>
            </a:r>
            <a:endParaRPr lang="en-US" sz="2800" dirty="0" smtClean="0"/>
          </a:p>
          <a:p>
            <a:pPr algn="ctr" eaLnBrk="1" hangingPunct="1">
              <a:lnSpc>
                <a:spcPct val="90000"/>
              </a:lnSpc>
              <a:buNone/>
            </a:pPr>
            <a:r>
              <a:rPr lang="en-US" sz="2000" dirty="0" smtClean="0"/>
              <a:t>an amount you do not have to pay taxes on </a:t>
            </a:r>
          </a:p>
          <a:p>
            <a:pPr eaLnBrk="1" hangingPunct="1">
              <a:lnSpc>
                <a:spcPct val="90000"/>
              </a:lnSpc>
              <a:buFontTx/>
              <a:buNone/>
            </a:pPr>
            <a:endParaRPr lang="en-US" sz="1200" dirty="0" smtClean="0"/>
          </a:p>
          <a:p>
            <a:pPr algn="ctr" eaLnBrk="1" hangingPunct="1">
              <a:lnSpc>
                <a:spcPct val="90000"/>
              </a:lnSpc>
              <a:buFontTx/>
              <a:buNone/>
            </a:pPr>
            <a:r>
              <a:rPr lang="en-US" sz="2400" b="1" u="sng" dirty="0" smtClean="0"/>
              <a:t>Everyone</a:t>
            </a:r>
            <a:r>
              <a:rPr lang="en-US" sz="2400" b="1" dirty="0" smtClean="0"/>
              <a:t> (residents and non-residents can claim this)</a:t>
            </a:r>
          </a:p>
          <a:p>
            <a:pPr algn="ctr" eaLnBrk="1" hangingPunct="1">
              <a:lnSpc>
                <a:spcPct val="90000"/>
              </a:lnSpc>
              <a:buFontTx/>
              <a:buNone/>
            </a:pPr>
            <a:endParaRPr lang="en-US" sz="1000" dirty="0" smtClean="0"/>
          </a:p>
          <a:p>
            <a:pPr algn="ctr" eaLnBrk="1" hangingPunct="1">
              <a:lnSpc>
                <a:spcPct val="90000"/>
              </a:lnSpc>
              <a:buFontTx/>
              <a:buNone/>
            </a:pPr>
            <a:r>
              <a:rPr lang="en-US" sz="2400" b="1" dirty="0" smtClean="0"/>
              <a:t>For </a:t>
            </a:r>
            <a:r>
              <a:rPr lang="en-US" sz="2400" b="1" dirty="0" smtClean="0"/>
              <a:t>2014, </a:t>
            </a:r>
            <a:r>
              <a:rPr lang="en-US" sz="2400" b="1" dirty="0" smtClean="0"/>
              <a:t>the amount is $</a:t>
            </a:r>
            <a:r>
              <a:rPr lang="en-US" sz="2400" b="1" dirty="0" smtClean="0"/>
              <a:t>3,950</a:t>
            </a:r>
            <a:endParaRPr lang="en-US" sz="2400" b="1" dirty="0" smtClean="0"/>
          </a:p>
          <a:p>
            <a:pPr algn="ctr" eaLnBrk="1" hangingPunct="1">
              <a:lnSpc>
                <a:spcPct val="90000"/>
              </a:lnSpc>
              <a:buFontTx/>
              <a:buNone/>
            </a:pPr>
            <a:endParaRPr lang="en-US" sz="1800" b="1" dirty="0" smtClean="0"/>
          </a:p>
          <a:p>
            <a:pPr eaLnBrk="1" hangingPunct="1">
              <a:lnSpc>
                <a:spcPct val="90000"/>
              </a:lnSpc>
              <a:buFontTx/>
              <a:buNone/>
            </a:pPr>
            <a:r>
              <a:rPr lang="en-US" sz="2000" dirty="0" smtClean="0"/>
              <a:t>If this is the only reduction to taxable income that you can claim, you can use the Form 1040NR EZ.</a:t>
            </a:r>
          </a:p>
          <a:p>
            <a:pPr eaLnBrk="1" hangingPunct="1">
              <a:lnSpc>
                <a:spcPct val="90000"/>
              </a:lnSpc>
            </a:pPr>
            <a:endParaRPr lang="en-US" sz="2000" dirty="0" smtClean="0"/>
          </a:p>
          <a:p>
            <a:pPr eaLnBrk="1" hangingPunct="1">
              <a:lnSpc>
                <a:spcPct val="90000"/>
              </a:lnSpc>
            </a:pPr>
            <a:r>
              <a:rPr lang="en-US" sz="1800" dirty="0" smtClean="0"/>
              <a:t>[A few tax treaties (Canada, Mexico, Japan, Korea and India) permit exemptions for dependents in certain VERY limited cases. ] </a:t>
            </a:r>
          </a:p>
          <a:p>
            <a:pPr lvl="1" eaLnBrk="1" hangingPunct="1">
              <a:lnSpc>
                <a:spcPct val="90000"/>
              </a:lnSpc>
              <a:buFont typeface="Wingdings" pitchFamily="2" charset="2"/>
              <a:buNone/>
            </a:pPr>
            <a:endParaRPr lang="en-US" b="1" dirty="0" smtClean="0"/>
          </a:p>
          <a:p>
            <a:pPr eaLnBrk="1" hangingPunct="1">
              <a:lnSpc>
                <a:spcPct val="90000"/>
              </a:lnSpc>
              <a:buFont typeface="Wingdings" pitchFamily="2" charset="2"/>
              <a:buNone/>
            </a:pPr>
            <a:endParaRPr lang="en-US"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dirty="0" smtClean="0"/>
              <a:t>I have heard there is a Standard Deduction.  What is that?</a:t>
            </a:r>
          </a:p>
        </p:txBody>
      </p:sp>
      <p:sp>
        <p:nvSpPr>
          <p:cNvPr id="40963" name="Rectangle 3"/>
          <p:cNvSpPr>
            <a:spLocks noGrp="1" noChangeArrowheads="1"/>
          </p:cNvSpPr>
          <p:nvPr>
            <p:ph type="body" idx="1"/>
          </p:nvPr>
        </p:nvSpPr>
        <p:spPr>
          <a:xfrm>
            <a:off x="609600" y="1752600"/>
            <a:ext cx="7772400" cy="4191000"/>
          </a:xfrm>
        </p:spPr>
        <p:txBody>
          <a:bodyPr/>
          <a:lstStyle/>
          <a:p>
            <a:pPr algn="ctr" eaLnBrk="1" hangingPunct="1">
              <a:buNone/>
            </a:pPr>
            <a:r>
              <a:rPr lang="en-US" b="1" u="sng" dirty="0" smtClean="0">
                <a:solidFill>
                  <a:srgbClr val="800080"/>
                </a:solidFill>
              </a:rPr>
              <a:t>Standard Deduction</a:t>
            </a:r>
            <a:r>
              <a:rPr lang="en-US" dirty="0" smtClean="0"/>
              <a:t> </a:t>
            </a:r>
          </a:p>
          <a:p>
            <a:pPr algn="ctr" eaLnBrk="1" hangingPunct="1">
              <a:buNone/>
            </a:pPr>
            <a:r>
              <a:rPr lang="en-US" sz="2000" dirty="0" smtClean="0"/>
              <a:t>A base amount of income that is not subject to income tax </a:t>
            </a:r>
          </a:p>
          <a:p>
            <a:pPr algn="ctr" eaLnBrk="1" hangingPunct="1">
              <a:buNone/>
            </a:pPr>
            <a:endParaRPr lang="en-US" sz="2000" dirty="0" smtClean="0"/>
          </a:p>
          <a:p>
            <a:pPr eaLnBrk="1" hangingPunct="1">
              <a:buFontTx/>
              <a:buNone/>
            </a:pPr>
            <a:endParaRPr lang="en-US" sz="1200" dirty="0" smtClean="0"/>
          </a:p>
          <a:p>
            <a:pPr algn="ctr" eaLnBrk="1" hangingPunct="1">
              <a:buNone/>
            </a:pPr>
            <a:r>
              <a:rPr lang="en-US" sz="2800" dirty="0" smtClean="0"/>
              <a:t>However, the </a:t>
            </a:r>
            <a:r>
              <a:rPr lang="en-US" sz="2800" b="1" dirty="0" smtClean="0"/>
              <a:t>Standard Deduction </a:t>
            </a:r>
            <a:r>
              <a:rPr lang="en-US" sz="2800" dirty="0" smtClean="0"/>
              <a:t>is available only to </a:t>
            </a:r>
            <a:r>
              <a:rPr lang="en-US" sz="2800" i="1" dirty="0" smtClean="0"/>
              <a:t>resident tax payers </a:t>
            </a:r>
            <a:r>
              <a:rPr lang="en-US" sz="2800" dirty="0" smtClean="0"/>
              <a:t>and </a:t>
            </a:r>
            <a:r>
              <a:rPr lang="en-US" sz="2800" dirty="0" smtClean="0">
                <a:solidFill>
                  <a:srgbClr val="FF0000"/>
                </a:solidFill>
              </a:rPr>
              <a:t>citizens of India filing non-resident taxes</a:t>
            </a:r>
          </a:p>
          <a:p>
            <a:pPr algn="ctr" eaLnBrk="1" hangingPunct="1">
              <a:buFontTx/>
              <a:buNone/>
            </a:pPr>
            <a:endParaRPr lang="en-US" dirty="0" smtClean="0"/>
          </a:p>
          <a:p>
            <a:pPr algn="ctr" eaLnBrk="1" hangingPunct="1">
              <a:buFontTx/>
              <a:buNone/>
            </a:pPr>
            <a:r>
              <a:rPr lang="en-US" dirty="0" smtClean="0"/>
              <a:t>($</a:t>
            </a:r>
            <a:r>
              <a:rPr lang="en-US" dirty="0" smtClean="0"/>
              <a:t>6200 </a:t>
            </a:r>
            <a:r>
              <a:rPr lang="en-US" dirty="0" smtClean="0"/>
              <a:t>for </a:t>
            </a:r>
            <a:r>
              <a:rPr lang="en-US" dirty="0" smtClean="0"/>
              <a:t>2014)</a:t>
            </a:r>
            <a:endParaRPr lang="en-US" dirty="0" smtClean="0"/>
          </a:p>
          <a:p>
            <a:pPr algn="ctr" eaLnBrk="1" hangingPunct="1">
              <a:buFontTx/>
              <a:buNone/>
            </a:pPr>
            <a:endParaRPr lang="en-US" sz="1800" i="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PLEASE NOTE</a:t>
            </a:r>
          </a:p>
        </p:txBody>
      </p:sp>
      <p:sp>
        <p:nvSpPr>
          <p:cNvPr id="43011" name="Rectangle 3"/>
          <p:cNvSpPr>
            <a:spLocks noGrp="1" noChangeArrowheads="1"/>
          </p:cNvSpPr>
          <p:nvPr>
            <p:ph type="body" idx="1"/>
          </p:nvPr>
        </p:nvSpPr>
        <p:spPr>
          <a:xfrm>
            <a:off x="762000" y="1905000"/>
            <a:ext cx="7772400" cy="4038600"/>
          </a:xfrm>
        </p:spPr>
        <p:txBody>
          <a:bodyPr/>
          <a:lstStyle/>
          <a:p>
            <a:pPr eaLnBrk="1" hangingPunct="1">
              <a:lnSpc>
                <a:spcPct val="90000"/>
              </a:lnSpc>
            </a:pPr>
            <a:r>
              <a:rPr lang="en-US" dirty="0" smtClean="0"/>
              <a:t>Unless you are an Indian student, you are only eligible for the “Itemized” Deductions allowed on the 1040NR and the Standard Exemption.</a:t>
            </a:r>
            <a:r>
              <a:rPr lang="en-US" u="sng" dirty="0" smtClean="0"/>
              <a:t> </a:t>
            </a:r>
          </a:p>
          <a:p>
            <a:pPr eaLnBrk="1" hangingPunct="1">
              <a:lnSpc>
                <a:spcPct val="90000"/>
              </a:lnSpc>
              <a:buFontTx/>
              <a:buNone/>
            </a:pPr>
            <a:endParaRPr lang="en-US" u="sng" dirty="0" smtClean="0"/>
          </a:p>
          <a:p>
            <a:pPr eaLnBrk="1" hangingPunct="1">
              <a:lnSpc>
                <a:spcPct val="90000"/>
              </a:lnSpc>
            </a:pPr>
            <a:r>
              <a:rPr lang="en-US" u="sng" dirty="0" smtClean="0"/>
              <a:t>Only Indian students</a:t>
            </a:r>
            <a:r>
              <a:rPr lang="en-US" dirty="0" smtClean="0"/>
              <a:t> are eligible for a Standard Deduction </a:t>
            </a:r>
            <a:r>
              <a:rPr lang="en-US" u="sng" dirty="0" smtClean="0"/>
              <a:t>and</a:t>
            </a:r>
            <a:r>
              <a:rPr lang="en-US" dirty="0" smtClean="0"/>
              <a:t> a Standard Exemption.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7848600" cy="457200"/>
          </a:xfrm>
        </p:spPr>
        <p:txBody>
          <a:bodyPr/>
          <a:lstStyle/>
          <a:p>
            <a:pPr eaLnBrk="1" hangingPunct="1"/>
            <a:r>
              <a:rPr lang="en-US" smtClean="0"/>
              <a:t>“State” Tax Returns</a:t>
            </a:r>
          </a:p>
        </p:txBody>
      </p:sp>
      <p:sp>
        <p:nvSpPr>
          <p:cNvPr id="9219" name="Rectangle 3"/>
          <p:cNvSpPr>
            <a:spLocks noGrp="1" noChangeArrowheads="1"/>
          </p:cNvSpPr>
          <p:nvPr>
            <p:ph type="body" idx="1"/>
          </p:nvPr>
        </p:nvSpPr>
        <p:spPr>
          <a:xfrm>
            <a:off x="533400" y="1905000"/>
            <a:ext cx="8229600" cy="4267200"/>
          </a:xfrm>
        </p:spPr>
        <p:txBody>
          <a:bodyPr/>
          <a:lstStyle/>
          <a:p>
            <a:pPr eaLnBrk="1" hangingPunct="1"/>
            <a:r>
              <a:rPr lang="en-US" smtClean="0"/>
              <a:t>If you lived in another State (not Texas) you may need to file that State’s Income Tax Return</a:t>
            </a:r>
          </a:p>
          <a:p>
            <a:pPr eaLnBrk="1" hangingPunct="1">
              <a:buFontTx/>
              <a:buNone/>
            </a:pPr>
            <a:endParaRPr lang="en-US" smtClean="0"/>
          </a:p>
          <a:p>
            <a:pPr eaLnBrk="1" hangingPunct="1"/>
            <a:r>
              <a:rPr lang="en-US" smtClean="0"/>
              <a:t>If you lived in two other States you may need to file two State Income Tax Returns</a:t>
            </a:r>
          </a:p>
          <a:p>
            <a:pPr eaLnBrk="1" hangingPunct="1"/>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1026"/>
          <p:cNvSpPr>
            <a:spLocks noGrp="1" noChangeArrowheads="1"/>
          </p:cNvSpPr>
          <p:nvPr>
            <p:ph type="ctrTitle"/>
          </p:nvPr>
        </p:nvSpPr>
        <p:spPr>
          <a:xfrm>
            <a:off x="685800" y="2286000"/>
            <a:ext cx="7772400" cy="1143000"/>
          </a:xfrm>
        </p:spPr>
        <p:txBody>
          <a:bodyPr/>
          <a:lstStyle/>
          <a:p>
            <a:pPr eaLnBrk="1" hangingPunct="1"/>
            <a:r>
              <a:rPr lang="en-US" dirty="0" smtClean="0"/>
              <a:t>What are the exemptions for spouses and children?</a:t>
            </a:r>
          </a:p>
        </p:txBody>
      </p:sp>
      <p:sp>
        <p:nvSpPr>
          <p:cNvPr id="3" name="TextBox 2"/>
          <p:cNvSpPr txBox="1"/>
          <p:nvPr/>
        </p:nvSpPr>
        <p:spPr>
          <a:xfrm>
            <a:off x="1066800" y="3886200"/>
            <a:ext cx="7086600" cy="1938992"/>
          </a:xfrm>
          <a:prstGeom prst="rect">
            <a:avLst/>
          </a:prstGeom>
          <a:noFill/>
        </p:spPr>
        <p:txBody>
          <a:bodyPr wrap="square" rtlCol="0">
            <a:spAutoFit/>
          </a:bodyPr>
          <a:lstStyle/>
          <a:p>
            <a:r>
              <a:rPr lang="en-US" sz="2400" dirty="0" smtClean="0"/>
              <a:t>There are only a few (about 5) countries whose tax treaties with the US allow for exemptions for dependents.  </a:t>
            </a:r>
            <a:r>
              <a:rPr lang="en-US" sz="2400" dirty="0" smtClean="0">
                <a:solidFill>
                  <a:srgbClr val="C00000"/>
                </a:solidFill>
              </a:rPr>
              <a:t>Most students will NOT be able to reduce their taxes based on expenses they incur to support dependents</a:t>
            </a:r>
            <a:endParaRPr lang="en-US" sz="2400" dirty="0">
              <a:solidFill>
                <a:srgbClr val="C0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447800"/>
          </a:xfrm>
        </p:spPr>
        <p:txBody>
          <a:bodyPr/>
          <a:lstStyle/>
          <a:p>
            <a:pPr eaLnBrk="1" hangingPunct="1"/>
            <a:r>
              <a:rPr lang="en-US" smtClean="0"/>
              <a:t>Spousal Exemptions available for some Non-Residents </a:t>
            </a:r>
          </a:p>
        </p:txBody>
      </p:sp>
      <p:sp>
        <p:nvSpPr>
          <p:cNvPr id="45059" name="Rectangle 3"/>
          <p:cNvSpPr>
            <a:spLocks noGrp="1" noChangeArrowheads="1"/>
          </p:cNvSpPr>
          <p:nvPr>
            <p:ph type="body" idx="1"/>
          </p:nvPr>
        </p:nvSpPr>
        <p:spPr>
          <a:xfrm>
            <a:off x="762000" y="2133600"/>
            <a:ext cx="7556500" cy="3810000"/>
          </a:xfrm>
        </p:spPr>
        <p:txBody>
          <a:bodyPr/>
          <a:lstStyle/>
          <a:p>
            <a:pPr eaLnBrk="1" hangingPunct="1"/>
            <a:r>
              <a:rPr lang="en-US" dirty="0" smtClean="0"/>
              <a:t>Married individuals from Canada, Mexico or the Republic of South Korea</a:t>
            </a:r>
          </a:p>
          <a:p>
            <a:pPr eaLnBrk="1" hangingPunct="1">
              <a:buFontTx/>
              <a:buNone/>
            </a:pPr>
            <a:endParaRPr lang="en-US" sz="1200" dirty="0" smtClean="0"/>
          </a:p>
          <a:p>
            <a:pPr eaLnBrk="1" hangingPunct="1"/>
            <a:r>
              <a:rPr lang="en-US" dirty="0" smtClean="0"/>
              <a:t>Married individuals from Japan if they choose to apply the old treaty rules</a:t>
            </a:r>
          </a:p>
          <a:p>
            <a:pPr eaLnBrk="1" hangingPunct="1">
              <a:buFontTx/>
              <a:buNone/>
            </a:pPr>
            <a:endParaRPr lang="en-US" sz="1200" dirty="0" smtClean="0"/>
          </a:p>
          <a:p>
            <a:pPr eaLnBrk="1" hangingPunct="1"/>
            <a:r>
              <a:rPr lang="en-US" dirty="0" smtClean="0"/>
              <a:t>Married individuals </a:t>
            </a:r>
            <a:r>
              <a:rPr lang="en-US" u="sng" dirty="0" smtClean="0"/>
              <a:t>who are students</a:t>
            </a:r>
            <a:r>
              <a:rPr lang="en-US" dirty="0" smtClean="0"/>
              <a:t> and are </a:t>
            </a:r>
            <a:r>
              <a:rPr lang="en-US" u="sng" dirty="0" smtClean="0"/>
              <a:t>from India</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1447800"/>
          </a:xfrm>
        </p:spPr>
        <p:txBody>
          <a:bodyPr/>
          <a:lstStyle/>
          <a:p>
            <a:pPr eaLnBrk="1" hangingPunct="1"/>
            <a:r>
              <a:rPr lang="en-US" smtClean="0"/>
              <a:t>Exemptions for Children</a:t>
            </a:r>
            <a:br>
              <a:rPr lang="en-US" smtClean="0"/>
            </a:br>
            <a:r>
              <a:rPr lang="en-US" smtClean="0"/>
              <a:t>for some Non-Residents</a:t>
            </a:r>
          </a:p>
        </p:txBody>
      </p:sp>
      <p:sp>
        <p:nvSpPr>
          <p:cNvPr id="46083" name="Rectangle 3"/>
          <p:cNvSpPr>
            <a:spLocks noGrp="1" noChangeArrowheads="1"/>
          </p:cNvSpPr>
          <p:nvPr>
            <p:ph type="body" idx="1"/>
          </p:nvPr>
        </p:nvSpPr>
        <p:spPr>
          <a:xfrm>
            <a:off x="533400" y="2057400"/>
            <a:ext cx="8229600" cy="4038600"/>
          </a:xfrm>
        </p:spPr>
        <p:txBody>
          <a:bodyPr/>
          <a:lstStyle/>
          <a:p>
            <a:pPr eaLnBrk="1" hangingPunct="1">
              <a:lnSpc>
                <a:spcPct val="80000"/>
              </a:lnSpc>
            </a:pPr>
            <a:r>
              <a:rPr lang="en-US" sz="2400" dirty="0" smtClean="0"/>
              <a:t>Individuals from Canada, Mexico or South Korea can claim children who live with them as dependents.</a:t>
            </a:r>
          </a:p>
          <a:p>
            <a:pPr eaLnBrk="1" hangingPunct="1">
              <a:lnSpc>
                <a:spcPct val="80000"/>
              </a:lnSpc>
              <a:buNone/>
            </a:pPr>
            <a:endParaRPr lang="en-US" sz="2400" dirty="0" smtClean="0"/>
          </a:p>
          <a:p>
            <a:pPr eaLnBrk="1" hangingPunct="1">
              <a:lnSpc>
                <a:spcPct val="80000"/>
              </a:lnSpc>
            </a:pPr>
            <a:r>
              <a:rPr lang="en-US" sz="2400" dirty="0" smtClean="0"/>
              <a:t>Individuals from Japan may claim children who live with them as dependents if they choose the old treaty rules.</a:t>
            </a:r>
          </a:p>
          <a:p>
            <a:pPr eaLnBrk="1" hangingPunct="1">
              <a:lnSpc>
                <a:spcPct val="80000"/>
              </a:lnSpc>
              <a:buNone/>
            </a:pPr>
            <a:endParaRPr lang="en-US" sz="2400" dirty="0" smtClean="0"/>
          </a:p>
          <a:p>
            <a:pPr eaLnBrk="1" hangingPunct="1">
              <a:lnSpc>
                <a:spcPct val="80000"/>
              </a:lnSpc>
            </a:pPr>
            <a:r>
              <a:rPr lang="en-US" sz="2400" dirty="0" smtClean="0"/>
              <a:t>Individuals from Canada and Mexico can also claim children who don’t live with them as dependents.</a:t>
            </a:r>
          </a:p>
          <a:p>
            <a:pPr eaLnBrk="1" hangingPunct="1">
              <a:lnSpc>
                <a:spcPct val="80000"/>
              </a:lnSpc>
              <a:buNone/>
            </a:pPr>
            <a:endParaRPr lang="en-US" sz="2400" dirty="0" smtClean="0"/>
          </a:p>
          <a:p>
            <a:pPr eaLnBrk="1" hangingPunct="1">
              <a:lnSpc>
                <a:spcPct val="80000"/>
              </a:lnSpc>
            </a:pPr>
            <a:r>
              <a:rPr lang="en-US" sz="2400" dirty="0" smtClean="0"/>
              <a:t>Students from India may be able to claim exemptions for children.  </a:t>
            </a:r>
          </a:p>
          <a:p>
            <a:pPr eaLnBrk="1" hangingPunct="1">
              <a:lnSpc>
                <a:spcPct val="80000"/>
              </a:lnSpc>
            </a:pPr>
            <a:endParaRPr lang="en-US" sz="2800" dirty="0" smtClean="0"/>
          </a:p>
          <a:p>
            <a:pPr eaLnBrk="1" hangingPunct="1">
              <a:lnSpc>
                <a:spcPct val="80000"/>
              </a:lnSpc>
            </a:pPr>
            <a:endParaRPr lang="en-US" sz="28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381000" y="1676400"/>
            <a:ext cx="8305800" cy="2209800"/>
          </a:xfrm>
        </p:spPr>
        <p:txBody>
          <a:bodyPr/>
          <a:lstStyle/>
          <a:p>
            <a:pPr eaLnBrk="1" hangingPunct="1"/>
            <a:r>
              <a:rPr lang="en-US" sz="4800" smtClean="0"/>
              <a:t>Is any non-resident income exempt from taxes?</a:t>
            </a:r>
            <a:r>
              <a:rPr lang="en-US" smtClean="0"/>
              <a:t> </a:t>
            </a:r>
          </a:p>
        </p:txBody>
      </p:sp>
      <p:sp>
        <p:nvSpPr>
          <p:cNvPr id="158723" name="Rectangle 3"/>
          <p:cNvSpPr>
            <a:spLocks noGrp="1" noChangeArrowheads="1"/>
          </p:cNvSpPr>
          <p:nvPr>
            <p:ph type="subTitle" idx="1"/>
          </p:nvPr>
        </p:nvSpPr>
        <p:spPr>
          <a:xfrm>
            <a:off x="1371600" y="4267200"/>
            <a:ext cx="6400800" cy="1752600"/>
          </a:xfrm>
        </p:spPr>
        <p:txBody>
          <a:bodyPr/>
          <a:lstStyle/>
          <a:p>
            <a:pPr algn="l" eaLnBrk="1" hangingPunct="1"/>
            <a:r>
              <a:rPr lang="en-US" sz="3600" smtClean="0"/>
              <a:t>Yes, but only some categories of income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checkerboard(across)">
                                      <p:cBhvr>
                                        <p:cTn id="7" dur="500"/>
                                        <p:tgtEl>
                                          <p:spTgt spid="158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28600"/>
            <a:ext cx="9144000" cy="1143000"/>
          </a:xfrm>
        </p:spPr>
        <p:txBody>
          <a:bodyPr/>
          <a:lstStyle/>
          <a:p>
            <a:pPr eaLnBrk="1" hangingPunct="1"/>
            <a:r>
              <a:rPr lang="en-US" sz="3200" dirty="0" smtClean="0"/>
              <a:t>Non-Resident Income Exempt from Taxes </a:t>
            </a:r>
            <a:r>
              <a:rPr lang="en-US" sz="4000" dirty="0" smtClean="0"/>
              <a:t/>
            </a:r>
            <a:br>
              <a:rPr lang="en-US" sz="4000" dirty="0" smtClean="0"/>
            </a:br>
            <a:r>
              <a:rPr lang="en-US" sz="4000" dirty="0" smtClean="0"/>
              <a:t>(</a:t>
            </a:r>
            <a:r>
              <a:rPr lang="en-US" sz="3200" dirty="0" smtClean="0"/>
              <a:t>Not connected with a trade or business)</a:t>
            </a:r>
          </a:p>
        </p:txBody>
      </p:sp>
      <p:sp>
        <p:nvSpPr>
          <p:cNvPr id="48131" name="Rectangle 3"/>
          <p:cNvSpPr>
            <a:spLocks noGrp="1" noChangeArrowheads="1"/>
          </p:cNvSpPr>
          <p:nvPr>
            <p:ph type="body" idx="1"/>
          </p:nvPr>
        </p:nvSpPr>
        <p:spPr>
          <a:xfrm>
            <a:off x="609600" y="2971800"/>
            <a:ext cx="8001000" cy="4114800"/>
          </a:xfrm>
        </p:spPr>
        <p:txBody>
          <a:bodyPr/>
          <a:lstStyle/>
          <a:p>
            <a:pPr algn="ctr" eaLnBrk="1" hangingPunct="1">
              <a:buFontTx/>
              <a:buNone/>
            </a:pPr>
            <a:r>
              <a:rPr lang="en-US" sz="3600" b="1" u="sng" dirty="0" smtClean="0">
                <a:solidFill>
                  <a:srgbClr val="800080"/>
                </a:solidFill>
              </a:rPr>
              <a:t>Interest:</a:t>
            </a:r>
            <a:endParaRPr lang="en-US" sz="3600" b="1" u="sng" dirty="0" smtClean="0"/>
          </a:p>
          <a:p>
            <a:pPr lvl="1" eaLnBrk="1" hangingPunct="1">
              <a:buFontTx/>
              <a:buChar char="•"/>
            </a:pPr>
            <a:r>
              <a:rPr lang="en-US" dirty="0" smtClean="0"/>
              <a:t>Bank Deposits (including Certificates of Deposit)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ctrTitle"/>
          </p:nvPr>
        </p:nvSpPr>
        <p:spPr>
          <a:xfrm>
            <a:off x="838200" y="381000"/>
            <a:ext cx="7772400" cy="1143000"/>
          </a:xfrm>
        </p:spPr>
        <p:txBody>
          <a:bodyPr/>
          <a:lstStyle/>
          <a:p>
            <a:pPr eaLnBrk="1" hangingPunct="1"/>
            <a:r>
              <a:rPr lang="en-US" dirty="0" smtClean="0"/>
              <a:t>Tax Treaty Exemptions</a:t>
            </a:r>
          </a:p>
        </p:txBody>
      </p:sp>
      <p:sp>
        <p:nvSpPr>
          <p:cNvPr id="49155" name="Rectangle 1027"/>
          <p:cNvSpPr>
            <a:spLocks noGrp="1" noChangeArrowheads="1"/>
          </p:cNvSpPr>
          <p:nvPr>
            <p:ph type="subTitle" idx="1"/>
          </p:nvPr>
        </p:nvSpPr>
        <p:spPr>
          <a:xfrm>
            <a:off x="533400" y="2133600"/>
            <a:ext cx="7924800" cy="3276600"/>
          </a:xfrm>
        </p:spPr>
        <p:txBody>
          <a:bodyPr/>
          <a:lstStyle/>
          <a:p>
            <a:pPr eaLnBrk="1" hangingPunct="1"/>
            <a:r>
              <a:rPr lang="en-US" dirty="0" smtClean="0"/>
              <a:t>Some countries have Tax Treaties with the U.S. that allow their residents to earn some money while temporarily in the U.S. without being subject to US income tax on those earnings.  See IRS Publication 901 for details.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228600"/>
            <a:ext cx="7848600" cy="1143000"/>
          </a:xfrm>
        </p:spPr>
        <p:txBody>
          <a:bodyPr/>
          <a:lstStyle/>
          <a:p>
            <a:pPr eaLnBrk="1" hangingPunct="1"/>
            <a:r>
              <a:rPr lang="en-US" sz="5400" smtClean="0"/>
              <a:t>Sample Tax Treaty</a:t>
            </a:r>
          </a:p>
        </p:txBody>
      </p:sp>
      <p:pic>
        <p:nvPicPr>
          <p:cNvPr id="50179" name="Picture 3" descr="SOUTH KOREA TREATY"/>
          <p:cNvPicPr>
            <a:picLocks noGrp="1" noChangeAspect="1" noChangeArrowheads="1"/>
          </p:cNvPicPr>
          <p:nvPr>
            <p:ph idx="1"/>
          </p:nvPr>
        </p:nvPicPr>
        <p:blipFill>
          <a:blip r:embed="rId3" cstate="print"/>
          <a:srcRect/>
          <a:stretch>
            <a:fillRect/>
          </a:stretch>
        </p:blipFill>
        <p:spPr>
          <a:xfrm>
            <a:off x="228600" y="2209800"/>
            <a:ext cx="8686800" cy="3581400"/>
          </a:xfrm>
          <a:noFill/>
        </p:spPr>
      </p:pic>
      <p:sp>
        <p:nvSpPr>
          <p:cNvPr id="50180" name="TextBox 3"/>
          <p:cNvSpPr txBox="1">
            <a:spLocks noChangeArrowheads="1"/>
          </p:cNvSpPr>
          <p:nvPr/>
        </p:nvSpPr>
        <p:spPr bwMode="auto">
          <a:xfrm>
            <a:off x="457200" y="1905000"/>
            <a:ext cx="8001000" cy="738664"/>
          </a:xfrm>
          <a:prstGeom prst="rect">
            <a:avLst/>
          </a:prstGeom>
          <a:noFill/>
          <a:ln w="9525">
            <a:noFill/>
            <a:miter lim="800000"/>
            <a:headEnd/>
            <a:tailEnd/>
          </a:ln>
        </p:spPr>
        <p:txBody>
          <a:bodyPr>
            <a:spAutoFit/>
          </a:bodyPr>
          <a:lstStyle/>
          <a:p>
            <a:pPr algn="ctr"/>
            <a:r>
              <a:rPr lang="en-US" sz="2400" dirty="0">
                <a:solidFill>
                  <a:srgbClr val="0070C0"/>
                </a:solidFill>
              </a:rPr>
              <a:t>South Korean tax treaty as it appears in Publication </a:t>
            </a:r>
            <a:r>
              <a:rPr lang="en-US" sz="2400" dirty="0" smtClean="0">
                <a:solidFill>
                  <a:srgbClr val="0070C0"/>
                </a:solidFill>
              </a:rPr>
              <a:t>901 </a:t>
            </a:r>
            <a:r>
              <a:rPr lang="en-US" i="1" dirty="0" smtClean="0">
                <a:solidFill>
                  <a:srgbClr val="0070C0"/>
                </a:solidFill>
              </a:rPr>
              <a:t>Note the words in boxes</a:t>
            </a:r>
            <a:endParaRPr lang="en-US" i="1" dirty="0">
              <a:solidFill>
                <a:srgbClr val="0070C0"/>
              </a:solidFill>
            </a:endParaRPr>
          </a:p>
        </p:txBody>
      </p:sp>
      <p:sp>
        <p:nvSpPr>
          <p:cNvPr id="6" name="Rectangle 5"/>
          <p:cNvSpPr/>
          <p:nvPr/>
        </p:nvSpPr>
        <p:spPr bwMode="auto">
          <a:xfrm>
            <a:off x="2362200" y="4953000"/>
            <a:ext cx="1752600" cy="228600"/>
          </a:xfrm>
          <a:prstGeom prst="rect">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105400" y="4953000"/>
            <a:ext cx="1676400" cy="228600"/>
          </a:xfrm>
          <a:prstGeom prst="rect">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4000" dirty="0" smtClean="0"/>
              <a:t>Tax Treaties – Amounts and Treaty Articles as of 2013</a:t>
            </a:r>
          </a:p>
        </p:txBody>
      </p:sp>
      <p:sp>
        <p:nvSpPr>
          <p:cNvPr id="51203" name="Rectangle 3"/>
          <p:cNvSpPr>
            <a:spLocks noGrp="1" noChangeArrowheads="1"/>
          </p:cNvSpPr>
          <p:nvPr>
            <p:ph type="body" idx="1"/>
          </p:nvPr>
        </p:nvSpPr>
        <p:spPr>
          <a:xfrm>
            <a:off x="685800" y="1828800"/>
            <a:ext cx="7772400" cy="4267200"/>
          </a:xfrm>
        </p:spPr>
        <p:txBody>
          <a:bodyPr/>
          <a:lstStyle/>
          <a:p>
            <a:pPr eaLnBrk="1" hangingPunct="1"/>
            <a:r>
              <a:rPr lang="en-US" sz="2800" dirty="0" smtClean="0"/>
              <a:t>Bangladesh	$8,000		21(2)</a:t>
            </a:r>
          </a:p>
          <a:p>
            <a:pPr eaLnBrk="1" hangingPunct="1"/>
            <a:r>
              <a:rPr lang="en-US" sz="2800" dirty="0" smtClean="0"/>
              <a:t>Belgium		$9,000		19(1)(b)</a:t>
            </a:r>
          </a:p>
          <a:p>
            <a:pPr eaLnBrk="1" hangingPunct="1"/>
            <a:r>
              <a:rPr lang="en-US" sz="2800" dirty="0" smtClean="0"/>
              <a:t>Bulgaria		$9,000		19(1)(b)</a:t>
            </a:r>
          </a:p>
          <a:p>
            <a:pPr eaLnBrk="1" hangingPunct="1"/>
            <a:r>
              <a:rPr lang="en-US" sz="2800" dirty="0" smtClean="0"/>
              <a:t>China		$5,000		20(c)</a:t>
            </a:r>
          </a:p>
          <a:p>
            <a:pPr eaLnBrk="1" hangingPunct="1"/>
            <a:r>
              <a:rPr lang="en-US" sz="2800" dirty="0" smtClean="0"/>
              <a:t>Cyprus		$2,000		21(1)</a:t>
            </a:r>
          </a:p>
          <a:p>
            <a:pPr eaLnBrk="1" hangingPunct="1"/>
            <a:r>
              <a:rPr lang="en-US" sz="2800" dirty="0" smtClean="0"/>
              <a:t>Egypt		$3,000		23(1)</a:t>
            </a:r>
          </a:p>
          <a:p>
            <a:pPr eaLnBrk="1" hangingPunct="1"/>
            <a:r>
              <a:rPr lang="en-US" sz="2800" dirty="0" smtClean="0"/>
              <a:t>Estonia		$5,000		20(1)</a:t>
            </a:r>
          </a:p>
          <a:p>
            <a:pPr eaLnBrk="1" hangingPunct="1"/>
            <a:r>
              <a:rPr lang="en-US" sz="2800" dirty="0" smtClean="0"/>
              <a:t>France		$5,000		21(1)</a:t>
            </a:r>
          </a:p>
          <a:p>
            <a:pPr eaLnBrk="1" hangingPunct="1">
              <a:buNone/>
            </a:pPr>
            <a:endParaRPr lang="en-US" sz="2800" dirty="0" smtClean="0"/>
          </a:p>
          <a:p>
            <a:pPr eaLnBrk="1" hangingPunct="1"/>
            <a:endParaRPr lang="en-US" sz="28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Treaty Amounts and Articles cont’d</a:t>
            </a:r>
            <a:endParaRPr lang="en-US" sz="3800" dirty="0"/>
          </a:p>
        </p:txBody>
      </p:sp>
      <p:sp>
        <p:nvSpPr>
          <p:cNvPr id="3" name="Content Placeholder 2"/>
          <p:cNvSpPr>
            <a:spLocks noGrp="1"/>
          </p:cNvSpPr>
          <p:nvPr>
            <p:ph idx="1"/>
          </p:nvPr>
        </p:nvSpPr>
        <p:spPr>
          <a:xfrm>
            <a:off x="685800" y="1752600"/>
            <a:ext cx="7772400" cy="4038600"/>
          </a:xfrm>
        </p:spPr>
        <p:txBody>
          <a:bodyPr/>
          <a:lstStyle/>
          <a:p>
            <a:pPr eaLnBrk="1" hangingPunct="1"/>
            <a:r>
              <a:rPr lang="en-US" sz="2800" dirty="0" smtClean="0"/>
              <a:t>Germany		$9,000		20(4)</a:t>
            </a:r>
          </a:p>
          <a:p>
            <a:pPr eaLnBrk="1" hangingPunct="1"/>
            <a:r>
              <a:rPr lang="en-US" sz="2800" dirty="0" smtClean="0"/>
              <a:t>Iceland		$9,000		19(1)</a:t>
            </a:r>
          </a:p>
          <a:p>
            <a:pPr eaLnBrk="1" hangingPunct="1"/>
            <a:r>
              <a:rPr lang="en-US" sz="2800" dirty="0" smtClean="0"/>
              <a:t>India		Standard Deduction  21(2)</a:t>
            </a:r>
          </a:p>
          <a:p>
            <a:pPr eaLnBrk="1" hangingPunct="1"/>
            <a:r>
              <a:rPr lang="en-US" sz="2800" dirty="0" smtClean="0"/>
              <a:t>Indonesia	$2,000		19(1)</a:t>
            </a:r>
          </a:p>
          <a:p>
            <a:pPr eaLnBrk="1" hangingPunct="1"/>
            <a:r>
              <a:rPr lang="en-US" sz="2800" dirty="0" smtClean="0"/>
              <a:t>Korea		$2,000		21(1)</a:t>
            </a:r>
          </a:p>
          <a:p>
            <a:pPr eaLnBrk="1" hangingPunct="1"/>
            <a:r>
              <a:rPr lang="en-US" sz="2800" dirty="0" smtClean="0"/>
              <a:t>Latvia		$5,000		20(1)</a:t>
            </a:r>
          </a:p>
          <a:p>
            <a:pPr eaLnBrk="1" hangingPunct="1"/>
            <a:r>
              <a:rPr lang="en-US" sz="2800" dirty="0" smtClean="0"/>
              <a:t>Lithuania		$5,000		20(1)</a:t>
            </a:r>
          </a:p>
          <a:p>
            <a:pPr eaLnBrk="1" hangingPunct="1"/>
            <a:r>
              <a:rPr lang="en-US" sz="2800" dirty="0" smtClean="0"/>
              <a:t>Morocco		$2,000		18</a:t>
            </a:r>
          </a:p>
          <a:p>
            <a:pPr eaLnBrk="1" hangingPunct="1"/>
            <a:endParaRPr lang="en-US" sz="2800" dirty="0" smtClean="0"/>
          </a:p>
          <a:p>
            <a:pPr eaLnBrk="1" hangingPunct="1"/>
            <a:endParaRPr lang="en-US" sz="2800"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4000" dirty="0" smtClean="0"/>
              <a:t>Treaty Amounts and Articles cont’d</a:t>
            </a:r>
          </a:p>
        </p:txBody>
      </p:sp>
      <p:sp>
        <p:nvSpPr>
          <p:cNvPr id="52227" name="Rectangle 3"/>
          <p:cNvSpPr>
            <a:spLocks noGrp="1" noChangeArrowheads="1"/>
          </p:cNvSpPr>
          <p:nvPr>
            <p:ph type="body" idx="1"/>
          </p:nvPr>
        </p:nvSpPr>
        <p:spPr>
          <a:xfrm>
            <a:off x="685800" y="1752600"/>
            <a:ext cx="7772400" cy="4267200"/>
          </a:xfrm>
        </p:spPr>
        <p:txBody>
          <a:bodyPr/>
          <a:lstStyle/>
          <a:p>
            <a:pPr eaLnBrk="1" hangingPunct="1"/>
            <a:r>
              <a:rPr lang="en-US" sz="2800" dirty="0" smtClean="0"/>
              <a:t>Netherlands	$2,000		22(1)</a:t>
            </a:r>
          </a:p>
          <a:p>
            <a:pPr eaLnBrk="1" hangingPunct="1"/>
            <a:r>
              <a:rPr lang="en-US" sz="2800" dirty="0" smtClean="0"/>
              <a:t>Norway		$2,000		16(1)</a:t>
            </a:r>
          </a:p>
          <a:p>
            <a:pPr eaLnBrk="1" hangingPunct="1"/>
            <a:r>
              <a:rPr lang="en-US" sz="2800" dirty="0" smtClean="0"/>
              <a:t>Pakistan		$5,000		XIII(1)</a:t>
            </a:r>
          </a:p>
          <a:p>
            <a:pPr eaLnBrk="1" hangingPunct="1"/>
            <a:r>
              <a:rPr lang="en-US" sz="2800" dirty="0" smtClean="0"/>
              <a:t>Philippines	$3,000		22(1)</a:t>
            </a:r>
          </a:p>
          <a:p>
            <a:pPr eaLnBrk="1" hangingPunct="1"/>
            <a:r>
              <a:rPr lang="en-US" sz="2800" dirty="0" smtClean="0"/>
              <a:t>Poland		$2,000		18(1)</a:t>
            </a:r>
          </a:p>
          <a:p>
            <a:pPr eaLnBrk="1" hangingPunct="1"/>
            <a:r>
              <a:rPr lang="en-US" sz="2800" dirty="0" smtClean="0"/>
              <a:t>Portugal		$5,000		23(1)</a:t>
            </a:r>
          </a:p>
          <a:p>
            <a:pPr eaLnBrk="1" hangingPunct="1"/>
            <a:r>
              <a:rPr lang="en-US" sz="2800" dirty="0" smtClean="0"/>
              <a:t>Romania		$2,000		20(1)</a:t>
            </a:r>
          </a:p>
          <a:p>
            <a:pPr eaLnBrk="1" hangingPunct="1"/>
            <a:r>
              <a:rPr lang="en-US" sz="2800" dirty="0" smtClean="0"/>
              <a:t>Slovak Republic	$5,000	21(1)</a:t>
            </a:r>
          </a:p>
          <a:p>
            <a:pPr eaLnBrk="1" hangingPunct="1"/>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93038" cy="1379538"/>
          </a:xfrm>
        </p:spPr>
        <p:txBody>
          <a:bodyPr/>
          <a:lstStyle/>
          <a:p>
            <a:pPr eaLnBrk="1" hangingPunct="1"/>
            <a:r>
              <a:rPr lang="en-US" sz="4800" smtClean="0"/>
              <a:t>Basic Tax Vocabulary</a:t>
            </a:r>
          </a:p>
        </p:txBody>
      </p:sp>
      <p:sp>
        <p:nvSpPr>
          <p:cNvPr id="10243" name="Rectangle 3"/>
          <p:cNvSpPr>
            <a:spLocks noGrp="1" noChangeArrowheads="1"/>
          </p:cNvSpPr>
          <p:nvPr>
            <p:ph type="body" idx="1"/>
          </p:nvPr>
        </p:nvSpPr>
        <p:spPr>
          <a:xfrm>
            <a:off x="685800" y="1981200"/>
            <a:ext cx="7340600" cy="4876800"/>
          </a:xfrm>
        </p:spPr>
        <p:txBody>
          <a:bodyPr/>
          <a:lstStyle/>
          <a:p>
            <a:pPr eaLnBrk="1" hangingPunct="1"/>
            <a:r>
              <a:rPr lang="en-US" b="1" u="sng" dirty="0" smtClean="0">
                <a:solidFill>
                  <a:srgbClr val="800080"/>
                </a:solidFill>
              </a:rPr>
              <a:t>Alien</a:t>
            </a:r>
            <a:r>
              <a:rPr lang="en-US" b="1" dirty="0" smtClean="0">
                <a:solidFill>
                  <a:srgbClr val="800080"/>
                </a:solidFill>
              </a:rPr>
              <a:t>:</a:t>
            </a:r>
            <a:r>
              <a:rPr lang="en-US" dirty="0" smtClean="0"/>
              <a:t> any person who is not a U.S. citizen or US Permanent Resident</a:t>
            </a:r>
          </a:p>
          <a:p>
            <a:pPr eaLnBrk="1" hangingPunct="1"/>
            <a:r>
              <a:rPr lang="en-US" b="1" u="sng" dirty="0" smtClean="0">
                <a:solidFill>
                  <a:srgbClr val="800080"/>
                </a:solidFill>
              </a:rPr>
              <a:t>Student</a:t>
            </a:r>
            <a:r>
              <a:rPr lang="en-US" b="1" dirty="0" smtClean="0">
                <a:solidFill>
                  <a:srgbClr val="800080"/>
                </a:solidFill>
              </a:rPr>
              <a:t>:</a:t>
            </a:r>
            <a:r>
              <a:rPr lang="en-US" dirty="0" smtClean="0"/>
              <a:t> person temporarily in the U.S. on an F, J, Q or M visa</a:t>
            </a:r>
          </a:p>
          <a:p>
            <a:pPr eaLnBrk="1" hangingPunct="1"/>
            <a:r>
              <a:rPr lang="en-US" b="1" u="sng" dirty="0" smtClean="0">
                <a:solidFill>
                  <a:srgbClr val="800080"/>
                </a:solidFill>
              </a:rPr>
              <a:t>Teacher</a:t>
            </a:r>
            <a:r>
              <a:rPr lang="en-US" b="1" dirty="0" smtClean="0">
                <a:solidFill>
                  <a:srgbClr val="800080"/>
                </a:solidFill>
              </a:rPr>
              <a:t> or </a:t>
            </a:r>
            <a:r>
              <a:rPr lang="en-US" b="1" u="sng" dirty="0" smtClean="0">
                <a:solidFill>
                  <a:srgbClr val="800080"/>
                </a:solidFill>
              </a:rPr>
              <a:t>Trainee</a:t>
            </a:r>
            <a:r>
              <a:rPr lang="en-US" b="1" dirty="0" smtClean="0">
                <a:solidFill>
                  <a:srgbClr val="800080"/>
                </a:solidFill>
              </a:rPr>
              <a:t>:</a:t>
            </a:r>
            <a:r>
              <a:rPr lang="en-US" dirty="0" smtClean="0"/>
              <a:t> person who is not a student &amp; who is temporarily in the U.S. on a J or Q visa</a:t>
            </a:r>
          </a:p>
          <a:p>
            <a:pPr eaLnBrk="1" hangingPunct="1"/>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smtClean="0"/>
              <a:t>Treaty Amounts and Articles cont’d</a:t>
            </a:r>
          </a:p>
        </p:txBody>
      </p:sp>
      <p:sp>
        <p:nvSpPr>
          <p:cNvPr id="53251" name="Rectangle 3"/>
          <p:cNvSpPr>
            <a:spLocks noGrp="1" noChangeArrowheads="1"/>
          </p:cNvSpPr>
          <p:nvPr>
            <p:ph type="body" idx="1"/>
          </p:nvPr>
        </p:nvSpPr>
        <p:spPr>
          <a:xfrm>
            <a:off x="685800" y="1828800"/>
            <a:ext cx="7772400" cy="3886200"/>
          </a:xfrm>
        </p:spPr>
        <p:txBody>
          <a:bodyPr/>
          <a:lstStyle/>
          <a:p>
            <a:pPr eaLnBrk="1" hangingPunct="1"/>
            <a:r>
              <a:rPr lang="en-US" dirty="0" smtClean="0"/>
              <a:t>Slovenia		$5,000	20(1)</a:t>
            </a:r>
          </a:p>
          <a:p>
            <a:pPr eaLnBrk="1" hangingPunct="1"/>
            <a:r>
              <a:rPr lang="en-US" dirty="0" smtClean="0"/>
              <a:t>Spain			$5,000	22(1)</a:t>
            </a:r>
          </a:p>
          <a:p>
            <a:pPr eaLnBrk="1" hangingPunct="1"/>
            <a:r>
              <a:rPr lang="en-US" dirty="0" smtClean="0"/>
              <a:t>Thailand		$3,000	22(1)</a:t>
            </a:r>
          </a:p>
          <a:p>
            <a:pPr eaLnBrk="1" hangingPunct="1"/>
            <a:r>
              <a:rPr lang="en-US" sz="2600" dirty="0" smtClean="0"/>
              <a:t>Trinidad &amp; Tobago</a:t>
            </a:r>
            <a:r>
              <a:rPr lang="en-US" dirty="0" smtClean="0"/>
              <a:t>	$2,000	19(1)</a:t>
            </a:r>
          </a:p>
          <a:p>
            <a:pPr eaLnBrk="1" hangingPunct="1"/>
            <a:r>
              <a:rPr lang="en-US" dirty="0" smtClean="0"/>
              <a:t>Tunisia			$4,000	20</a:t>
            </a:r>
          </a:p>
          <a:p>
            <a:pPr eaLnBrk="1" hangingPunct="1"/>
            <a:r>
              <a:rPr lang="en-US" dirty="0" smtClean="0"/>
              <a:t>Venezuela		$5,000	21(1)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0"/>
            <a:ext cx="7800975" cy="1524000"/>
          </a:xfrm>
        </p:spPr>
        <p:txBody>
          <a:bodyPr/>
          <a:lstStyle/>
          <a:p>
            <a:pPr eaLnBrk="1" hangingPunct="1"/>
            <a:r>
              <a:rPr lang="en-US" sz="3600" smtClean="0"/>
              <a:t>Summary: Which non-residents can use Form 1040NR-EZ?</a:t>
            </a:r>
            <a:endParaRPr lang="en-US" sz="3600" i="1" smtClean="0"/>
          </a:p>
        </p:txBody>
      </p:sp>
      <p:sp>
        <p:nvSpPr>
          <p:cNvPr id="54275" name="Rectangle 3"/>
          <p:cNvSpPr>
            <a:spLocks noGrp="1" noChangeArrowheads="1"/>
          </p:cNvSpPr>
          <p:nvPr>
            <p:ph type="body" idx="1"/>
          </p:nvPr>
        </p:nvSpPr>
        <p:spPr>
          <a:xfrm>
            <a:off x="304800" y="1981200"/>
            <a:ext cx="8686800" cy="4267200"/>
          </a:xfrm>
        </p:spPr>
        <p:txBody>
          <a:bodyPr/>
          <a:lstStyle/>
          <a:p>
            <a:pPr eaLnBrk="1" hangingPunct="1">
              <a:lnSpc>
                <a:spcPct val="90000"/>
              </a:lnSpc>
              <a:spcAft>
                <a:spcPts val="600"/>
              </a:spcAft>
            </a:pPr>
            <a:r>
              <a:rPr lang="en-US" sz="2400" dirty="0" smtClean="0"/>
              <a:t>Individuals who do not claim any dependents </a:t>
            </a:r>
          </a:p>
          <a:p>
            <a:pPr lvl="2" eaLnBrk="1" hangingPunct="1">
              <a:lnSpc>
                <a:spcPct val="90000"/>
              </a:lnSpc>
              <a:spcAft>
                <a:spcPts val="600"/>
              </a:spcAft>
              <a:buNone/>
            </a:pPr>
            <a:r>
              <a:rPr lang="en-US" sz="1600" dirty="0" smtClean="0"/>
              <a:t> (This will be most international students)</a:t>
            </a:r>
          </a:p>
          <a:p>
            <a:pPr lvl="2" eaLnBrk="1" hangingPunct="1">
              <a:lnSpc>
                <a:spcPct val="90000"/>
              </a:lnSpc>
              <a:spcAft>
                <a:spcPts val="600"/>
              </a:spcAft>
              <a:buNone/>
            </a:pPr>
            <a:endParaRPr lang="en-US" sz="1200" dirty="0" smtClean="0"/>
          </a:p>
          <a:p>
            <a:pPr eaLnBrk="1" hangingPunct="1">
              <a:lnSpc>
                <a:spcPct val="90000"/>
              </a:lnSpc>
              <a:spcAft>
                <a:spcPts val="600"/>
              </a:spcAft>
            </a:pPr>
            <a:r>
              <a:rPr lang="en-US" sz="2400" dirty="0" smtClean="0"/>
              <a:t>Individuals whose taxable income is less than $100,000</a:t>
            </a:r>
          </a:p>
          <a:p>
            <a:pPr eaLnBrk="1" hangingPunct="1">
              <a:lnSpc>
                <a:spcPct val="90000"/>
              </a:lnSpc>
              <a:spcAft>
                <a:spcPts val="600"/>
              </a:spcAft>
            </a:pPr>
            <a:endParaRPr lang="en-US" sz="1200" dirty="0" smtClean="0"/>
          </a:p>
          <a:p>
            <a:pPr eaLnBrk="1" hangingPunct="1">
              <a:lnSpc>
                <a:spcPct val="90000"/>
              </a:lnSpc>
              <a:spcAft>
                <a:spcPts val="600"/>
              </a:spcAft>
            </a:pPr>
            <a:r>
              <a:rPr lang="en-US" sz="2400" dirty="0" smtClean="0"/>
              <a:t>Individuals who do not claim any itemized deductions</a:t>
            </a:r>
          </a:p>
          <a:p>
            <a:pPr eaLnBrk="1" hangingPunct="1">
              <a:lnSpc>
                <a:spcPct val="90000"/>
              </a:lnSpc>
              <a:spcAft>
                <a:spcPts val="600"/>
              </a:spcAft>
            </a:pPr>
            <a:endParaRPr lang="en-US" sz="1200" dirty="0" smtClean="0"/>
          </a:p>
          <a:p>
            <a:pPr eaLnBrk="1" hangingPunct="1">
              <a:lnSpc>
                <a:spcPct val="90000"/>
              </a:lnSpc>
              <a:spcAft>
                <a:spcPts val="600"/>
              </a:spcAft>
            </a:pPr>
            <a:r>
              <a:rPr lang="en-US" sz="2400" dirty="0" smtClean="0"/>
              <a:t>Individuals who received only wages, tips and scholarship or fellowship grants</a:t>
            </a:r>
          </a:p>
          <a:p>
            <a:pPr eaLnBrk="1" hangingPunct="1">
              <a:lnSpc>
                <a:spcPct val="90000"/>
              </a:lnSpc>
              <a:spcAft>
                <a:spcPts val="600"/>
              </a:spcAft>
            </a:pPr>
            <a:endParaRPr lang="en-US" sz="1200" dirty="0" smtClean="0"/>
          </a:p>
          <a:p>
            <a:pPr eaLnBrk="1" hangingPunct="1">
              <a:lnSpc>
                <a:spcPct val="90000"/>
              </a:lnSpc>
              <a:spcAft>
                <a:spcPts val="600"/>
              </a:spcAft>
            </a:pPr>
            <a:r>
              <a:rPr lang="en-US" sz="2400" dirty="0" smtClean="0"/>
              <a:t>Miscellaneous other reasons (see Publication 519)</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1752600"/>
            <a:ext cx="7543800" cy="3886200"/>
          </a:xfrm>
        </p:spPr>
        <p:txBody>
          <a:bodyPr/>
          <a:lstStyle/>
          <a:p>
            <a:pPr eaLnBrk="1" hangingPunct="1"/>
            <a:r>
              <a:rPr lang="en-US" sz="5400" smtClean="0"/>
              <a:t>Let’s look at the steps for completing  </a:t>
            </a:r>
            <a:br>
              <a:rPr lang="en-US" sz="5400" smtClean="0"/>
            </a:br>
            <a:r>
              <a:rPr lang="en-US" sz="5400" smtClean="0"/>
              <a:t>Form 1040NR-EZ</a:t>
            </a:r>
            <a:br>
              <a:rPr lang="en-US" sz="5400" smtClean="0"/>
            </a:br>
            <a:r>
              <a:rPr lang="en-US" sz="3600" smtClean="0"/>
              <a:t>(3 Examples of F-1 students’ Form 1040NR-EZ)</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1040NR EZ </a:t>
            </a:r>
          </a:p>
        </p:txBody>
      </p:sp>
      <p:sp>
        <p:nvSpPr>
          <p:cNvPr id="56323" name="Rectangle 3"/>
          <p:cNvSpPr>
            <a:spLocks noGrp="1" noChangeArrowheads="1"/>
          </p:cNvSpPr>
          <p:nvPr>
            <p:ph type="body" idx="1"/>
          </p:nvPr>
        </p:nvSpPr>
        <p:spPr>
          <a:xfrm>
            <a:off x="685800" y="1981200"/>
            <a:ext cx="7772400" cy="3657600"/>
          </a:xfrm>
        </p:spPr>
        <p:txBody>
          <a:bodyPr/>
          <a:lstStyle/>
          <a:p>
            <a:pPr eaLnBrk="1" hangingPunct="1">
              <a:buFontTx/>
              <a:buNone/>
            </a:pPr>
            <a:r>
              <a:rPr lang="en-US" dirty="0" smtClean="0"/>
              <a:t>Access 1040NR EZ on IRS website</a:t>
            </a:r>
          </a:p>
          <a:p>
            <a:pPr eaLnBrk="1" hangingPunct="1"/>
            <a:endParaRPr lang="en-US" dirty="0" smtClean="0"/>
          </a:p>
          <a:p>
            <a:pPr eaLnBrk="1" hangingPunct="1"/>
            <a:r>
              <a:rPr lang="en-US" dirty="0" smtClean="0">
                <a:hlinkClick r:id="rId3"/>
              </a:rPr>
              <a:t>http://www.irs.gov/pub/irs-pdf/f1040nre.pdf</a:t>
            </a:r>
            <a:r>
              <a:rPr lang="en-US" dirty="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Example 1 – no treaty</a:t>
            </a:r>
          </a:p>
        </p:txBody>
      </p:sp>
      <p:sp>
        <p:nvSpPr>
          <p:cNvPr id="57347" name="Rectangle 3"/>
          <p:cNvSpPr>
            <a:spLocks noGrp="1" noChangeArrowheads="1"/>
          </p:cNvSpPr>
          <p:nvPr>
            <p:ph type="body" idx="1"/>
          </p:nvPr>
        </p:nvSpPr>
        <p:spPr>
          <a:xfrm>
            <a:off x="685800" y="1752600"/>
            <a:ext cx="7772400" cy="4114800"/>
          </a:xfrm>
        </p:spPr>
        <p:txBody>
          <a:bodyPr/>
          <a:lstStyle/>
          <a:p>
            <a:pPr eaLnBrk="1" hangingPunct="1">
              <a:lnSpc>
                <a:spcPct val="90000"/>
              </a:lnSpc>
            </a:pPr>
            <a:r>
              <a:rPr lang="en-US" sz="2800" dirty="0" smtClean="0"/>
              <a:t>Name: Can </a:t>
            </a:r>
            <a:r>
              <a:rPr lang="en-US" sz="2800" dirty="0" err="1" smtClean="0"/>
              <a:t>Gurek</a:t>
            </a:r>
            <a:endParaRPr lang="en-US" sz="2800" dirty="0" smtClean="0"/>
          </a:p>
          <a:p>
            <a:pPr eaLnBrk="1" hangingPunct="1">
              <a:lnSpc>
                <a:spcPct val="90000"/>
              </a:lnSpc>
            </a:pPr>
            <a:r>
              <a:rPr lang="en-US" sz="2800" dirty="0" smtClean="0"/>
              <a:t>Citizen of Turkey – no tax treaty</a:t>
            </a:r>
          </a:p>
          <a:p>
            <a:pPr eaLnBrk="1" hangingPunct="1">
              <a:lnSpc>
                <a:spcPct val="90000"/>
              </a:lnSpc>
            </a:pPr>
            <a:r>
              <a:rPr lang="en-US" sz="2800" dirty="0" smtClean="0"/>
              <a:t>F-1 student in US since August 1, </a:t>
            </a:r>
            <a:r>
              <a:rPr lang="en-US" sz="2800" dirty="0" smtClean="0"/>
              <a:t>2012</a:t>
            </a:r>
            <a:endParaRPr lang="en-US" sz="2800" dirty="0" smtClean="0"/>
          </a:p>
          <a:p>
            <a:pPr eaLnBrk="1" hangingPunct="1">
              <a:lnSpc>
                <a:spcPct val="90000"/>
              </a:lnSpc>
            </a:pPr>
            <a:r>
              <a:rPr lang="en-US" sz="2800" dirty="0" smtClean="0"/>
              <a:t>Employed on campus in </a:t>
            </a:r>
            <a:r>
              <a:rPr lang="en-US" sz="2800" dirty="0" smtClean="0"/>
              <a:t>2013 </a:t>
            </a:r>
            <a:r>
              <a:rPr lang="en-US" sz="2800" dirty="0" smtClean="0"/>
              <a:t>and </a:t>
            </a:r>
            <a:r>
              <a:rPr lang="en-US" sz="2800" dirty="0" smtClean="0"/>
              <a:t>2014</a:t>
            </a:r>
            <a:endParaRPr lang="en-US" sz="2800" dirty="0" smtClean="0"/>
          </a:p>
          <a:p>
            <a:pPr eaLnBrk="1" hangingPunct="1">
              <a:lnSpc>
                <a:spcPct val="90000"/>
              </a:lnSpc>
            </a:pPr>
            <a:r>
              <a:rPr lang="en-US" sz="2800" dirty="0" smtClean="0"/>
              <a:t>Went home once in </a:t>
            </a:r>
            <a:r>
              <a:rPr lang="en-US" sz="2800" dirty="0" smtClean="0"/>
              <a:t>2013 </a:t>
            </a:r>
            <a:r>
              <a:rPr lang="en-US" sz="2800" dirty="0" smtClean="0"/>
              <a:t>– gone 17 days</a:t>
            </a:r>
          </a:p>
          <a:p>
            <a:pPr eaLnBrk="1" hangingPunct="1">
              <a:lnSpc>
                <a:spcPct val="90000"/>
              </a:lnSpc>
            </a:pPr>
            <a:r>
              <a:rPr lang="en-US" sz="2800" dirty="0" smtClean="0"/>
              <a:t>Went home once during </a:t>
            </a:r>
            <a:r>
              <a:rPr lang="en-US" sz="2800" dirty="0" smtClean="0"/>
              <a:t>2014 </a:t>
            </a:r>
            <a:r>
              <a:rPr lang="en-US" sz="2800" dirty="0" smtClean="0"/>
              <a:t>– Left </a:t>
            </a:r>
            <a:r>
              <a:rPr lang="en-US" sz="2800" dirty="0" smtClean="0"/>
              <a:t>05/10/14 </a:t>
            </a:r>
            <a:r>
              <a:rPr lang="en-US" sz="2800" dirty="0" smtClean="0"/>
              <a:t>returned </a:t>
            </a:r>
            <a:r>
              <a:rPr lang="en-US" sz="2800" dirty="0" smtClean="0"/>
              <a:t>8/15/14; </a:t>
            </a:r>
            <a:r>
              <a:rPr lang="en-US" sz="2800" dirty="0" smtClean="0"/>
              <a:t>gone 106 days</a:t>
            </a:r>
          </a:p>
          <a:p>
            <a:pPr eaLnBrk="1" hangingPunct="1">
              <a:lnSpc>
                <a:spcPct val="90000"/>
              </a:lnSpc>
            </a:pPr>
            <a:r>
              <a:rPr lang="en-US" sz="2800" dirty="0" smtClean="0"/>
              <a:t>Earned $6427 in </a:t>
            </a:r>
            <a:r>
              <a:rPr lang="en-US" sz="2800" dirty="0" smtClean="0"/>
              <a:t>2014; </a:t>
            </a:r>
            <a:r>
              <a:rPr lang="en-US" sz="2800" dirty="0" smtClean="0"/>
              <a:t>$355 was withheld by employer toward income taxes</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www.irs.gov/pub/irs-pdf/f1040nre.pdf - Google Chrom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3396" t="12048" r="24614" b="1205"/>
          <a:stretch/>
        </p:blipFill>
        <p:spPr>
          <a:xfrm>
            <a:off x="1066800" y="381000"/>
            <a:ext cx="5943600" cy="64770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www.irs.gov/pub/irs-pdf/f1040nre.pdf - Google Chrom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857" t="15909" r="24762" b="-1"/>
          <a:stretch/>
        </p:blipFill>
        <p:spPr>
          <a:xfrm>
            <a:off x="609600" y="381000"/>
            <a:ext cx="6248400" cy="62484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t>Example 2 – with treaty</a:t>
            </a:r>
          </a:p>
        </p:txBody>
      </p:sp>
      <p:sp>
        <p:nvSpPr>
          <p:cNvPr id="62467" name="Rectangle 3"/>
          <p:cNvSpPr>
            <a:spLocks noGrp="1" noChangeArrowheads="1"/>
          </p:cNvSpPr>
          <p:nvPr>
            <p:ph type="body" idx="1"/>
          </p:nvPr>
        </p:nvSpPr>
        <p:spPr>
          <a:xfrm>
            <a:off x="685800" y="1600200"/>
            <a:ext cx="7772400" cy="4419600"/>
          </a:xfrm>
        </p:spPr>
        <p:txBody>
          <a:bodyPr/>
          <a:lstStyle/>
          <a:p>
            <a:pPr eaLnBrk="1" hangingPunct="1"/>
            <a:r>
              <a:rPr lang="en-US" sz="2800" dirty="0" smtClean="0"/>
              <a:t>Name: Ricardo Gomez</a:t>
            </a:r>
          </a:p>
          <a:p>
            <a:pPr eaLnBrk="1" hangingPunct="1"/>
            <a:r>
              <a:rPr lang="en-US" sz="2800" dirty="0" smtClean="0"/>
              <a:t>Citizen of Venezuela – Tax treaty available</a:t>
            </a:r>
          </a:p>
          <a:p>
            <a:pPr eaLnBrk="1" hangingPunct="1"/>
            <a:r>
              <a:rPr lang="en-US" sz="2800" dirty="0" smtClean="0"/>
              <a:t>F-1 student in US since December 22, </a:t>
            </a:r>
            <a:r>
              <a:rPr lang="en-US" sz="2800" dirty="0" smtClean="0"/>
              <a:t>2012</a:t>
            </a:r>
            <a:endParaRPr lang="en-US" sz="2800" dirty="0" smtClean="0"/>
          </a:p>
          <a:p>
            <a:pPr eaLnBrk="1" hangingPunct="1"/>
            <a:r>
              <a:rPr lang="en-US" sz="2800" dirty="0" smtClean="0"/>
              <a:t>Employed on campus in </a:t>
            </a:r>
            <a:r>
              <a:rPr lang="en-US" sz="2800" dirty="0" smtClean="0"/>
              <a:t>2013 </a:t>
            </a:r>
            <a:r>
              <a:rPr lang="en-US" sz="2800" dirty="0" smtClean="0"/>
              <a:t>and </a:t>
            </a:r>
            <a:r>
              <a:rPr lang="en-US" sz="2800" dirty="0" smtClean="0"/>
              <a:t>2014</a:t>
            </a:r>
            <a:endParaRPr lang="en-US" sz="2800" dirty="0" smtClean="0"/>
          </a:p>
          <a:p>
            <a:pPr eaLnBrk="1" hangingPunct="1"/>
            <a:r>
              <a:rPr lang="en-US" sz="2800" dirty="0" smtClean="0"/>
              <a:t>Went home 2 times – Left </a:t>
            </a:r>
            <a:r>
              <a:rPr lang="en-US" sz="2800" dirty="0" smtClean="0"/>
              <a:t>12/04/13; </a:t>
            </a:r>
            <a:r>
              <a:rPr lang="en-US" sz="2800" dirty="0" smtClean="0"/>
              <a:t>returned </a:t>
            </a:r>
            <a:r>
              <a:rPr lang="en-US" sz="2800" dirty="0" smtClean="0"/>
              <a:t>1/20/14 </a:t>
            </a:r>
            <a:r>
              <a:rPr lang="en-US" sz="2800" dirty="0" smtClean="0"/>
              <a:t>– Left </a:t>
            </a:r>
            <a:r>
              <a:rPr lang="en-US" sz="2800" dirty="0" smtClean="0"/>
              <a:t>8/06/14; </a:t>
            </a:r>
            <a:r>
              <a:rPr lang="en-US" sz="2800" dirty="0" smtClean="0"/>
              <a:t>returned </a:t>
            </a:r>
            <a:r>
              <a:rPr lang="en-US" sz="2800" dirty="0" smtClean="0"/>
              <a:t>8/20/14</a:t>
            </a:r>
            <a:endParaRPr lang="en-US" sz="2800" dirty="0" smtClean="0"/>
          </a:p>
          <a:p>
            <a:pPr eaLnBrk="1" hangingPunct="1"/>
            <a:r>
              <a:rPr lang="en-US" sz="2800" dirty="0" smtClean="0"/>
              <a:t>Earned $10,762 in </a:t>
            </a:r>
            <a:r>
              <a:rPr lang="en-US" sz="2800" dirty="0" smtClean="0"/>
              <a:t>2014; </a:t>
            </a:r>
            <a:r>
              <a:rPr lang="en-US" sz="2800" dirty="0" smtClean="0"/>
              <a:t>$592 was withheld by employer toward income taxes</a:t>
            </a:r>
          </a:p>
          <a:p>
            <a:pPr eaLnBrk="1" hangingPunct="1"/>
            <a:r>
              <a:rPr lang="en-US" sz="2800" dirty="0" smtClean="0"/>
              <a:t>US/Venezuela tax treaty - $5000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ww.irs.gov/pub/irs-pdf/f1040nre.pdf - Google Chrom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3140" t="14634" r="24793"/>
          <a:stretch/>
        </p:blipFill>
        <p:spPr>
          <a:xfrm>
            <a:off x="304800" y="228600"/>
            <a:ext cx="6705600" cy="65532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www.irs.gov/pub/irs-pdf/f1040nre.pdf - Google Chrom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3333" t="15476" r="25000"/>
          <a:stretch/>
        </p:blipFill>
        <p:spPr>
          <a:xfrm>
            <a:off x="533400" y="685800"/>
            <a:ext cx="5638800" cy="6019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8763" y="457200"/>
            <a:ext cx="8885237" cy="838200"/>
          </a:xfrm>
        </p:spPr>
        <p:txBody>
          <a:bodyPr/>
          <a:lstStyle/>
          <a:p>
            <a:pPr eaLnBrk="1" hangingPunct="1"/>
            <a:r>
              <a:rPr lang="en-US" sz="4800" smtClean="0"/>
              <a:t>Basic Tax Vocabulary </a:t>
            </a:r>
            <a:r>
              <a:rPr lang="en-US" sz="3200" smtClean="0"/>
              <a:t>(cont.)</a:t>
            </a:r>
          </a:p>
        </p:txBody>
      </p:sp>
      <p:sp>
        <p:nvSpPr>
          <p:cNvPr id="11267" name="Rectangle 3"/>
          <p:cNvSpPr>
            <a:spLocks noGrp="1" noChangeArrowheads="1"/>
          </p:cNvSpPr>
          <p:nvPr>
            <p:ph type="body" idx="1"/>
          </p:nvPr>
        </p:nvSpPr>
        <p:spPr>
          <a:xfrm>
            <a:off x="830263" y="1981200"/>
            <a:ext cx="7340600" cy="3013075"/>
          </a:xfrm>
        </p:spPr>
        <p:txBody>
          <a:bodyPr/>
          <a:lstStyle/>
          <a:p>
            <a:pPr eaLnBrk="1" hangingPunct="1">
              <a:lnSpc>
                <a:spcPct val="90000"/>
              </a:lnSpc>
            </a:pPr>
            <a:r>
              <a:rPr lang="en-US" sz="3000" b="1" u="sng" smtClean="0">
                <a:solidFill>
                  <a:srgbClr val="800080"/>
                </a:solidFill>
              </a:rPr>
              <a:t>Compensation/Earnings</a:t>
            </a:r>
            <a:r>
              <a:rPr lang="en-US" sz="3000" b="1" smtClean="0">
                <a:solidFill>
                  <a:srgbClr val="800080"/>
                </a:solidFill>
              </a:rPr>
              <a:t>:</a:t>
            </a:r>
            <a:r>
              <a:rPr lang="en-US" sz="3000" smtClean="0"/>
              <a:t> wages, salaries, tips</a:t>
            </a:r>
          </a:p>
          <a:p>
            <a:pPr eaLnBrk="1" hangingPunct="1">
              <a:lnSpc>
                <a:spcPct val="90000"/>
              </a:lnSpc>
            </a:pPr>
            <a:r>
              <a:rPr lang="en-US" sz="3000" b="1" u="sng" smtClean="0">
                <a:solidFill>
                  <a:srgbClr val="800080"/>
                </a:solidFill>
              </a:rPr>
              <a:t>Income</a:t>
            </a:r>
            <a:r>
              <a:rPr lang="en-US" sz="3000" b="1" smtClean="0">
                <a:solidFill>
                  <a:srgbClr val="800080"/>
                </a:solidFill>
              </a:rPr>
              <a:t>:</a:t>
            </a:r>
            <a:r>
              <a:rPr lang="en-US" sz="3000" smtClean="0"/>
              <a:t> wages, salaries, tips, dividends, some scholarship/fellowship grants </a:t>
            </a:r>
          </a:p>
          <a:p>
            <a:pPr eaLnBrk="1" hangingPunct="1">
              <a:lnSpc>
                <a:spcPct val="90000"/>
              </a:lnSpc>
            </a:pPr>
            <a:r>
              <a:rPr lang="en-US" sz="3000" b="1" u="sng" smtClean="0">
                <a:solidFill>
                  <a:srgbClr val="800080"/>
                </a:solidFill>
              </a:rPr>
              <a:t>IRS</a:t>
            </a:r>
            <a:r>
              <a:rPr lang="en-US" sz="3000" b="1" smtClean="0">
                <a:solidFill>
                  <a:srgbClr val="800080"/>
                </a:solidFill>
              </a:rPr>
              <a:t>:</a:t>
            </a:r>
            <a:r>
              <a:rPr lang="en-US" sz="3000" smtClean="0"/>
              <a:t> Internal Revenue Service</a:t>
            </a:r>
          </a:p>
          <a:p>
            <a:pPr eaLnBrk="1" hangingPunct="1">
              <a:lnSpc>
                <a:spcPct val="90000"/>
              </a:lnSpc>
            </a:pPr>
            <a:r>
              <a:rPr lang="en-US" sz="3000" b="1" u="sng" smtClean="0">
                <a:solidFill>
                  <a:srgbClr val="800080"/>
                </a:solidFill>
              </a:rPr>
              <a:t>Income Tax Return</a:t>
            </a:r>
            <a:r>
              <a:rPr lang="en-US" sz="3000" b="1" smtClean="0">
                <a:solidFill>
                  <a:srgbClr val="800080"/>
                </a:solidFill>
              </a:rPr>
              <a:t>:</a:t>
            </a:r>
            <a:r>
              <a:rPr lang="en-US" sz="3000" smtClean="0"/>
              <a:t> a reconciliation statement </a:t>
            </a:r>
            <a:r>
              <a:rPr lang="en-US" sz="3000" u="sng" smtClean="0"/>
              <a:t>filed</a:t>
            </a:r>
            <a:r>
              <a:rPr lang="en-US" sz="3000" smtClean="0"/>
              <a:t> (submitted) by individual taxpayers to the IRS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Example 3 – Indian Citizen</a:t>
            </a:r>
            <a:endParaRPr lang="en-US" sz="4000" dirty="0"/>
          </a:p>
        </p:txBody>
      </p:sp>
      <p:sp>
        <p:nvSpPr>
          <p:cNvPr id="3" name="Content Placeholder 2"/>
          <p:cNvSpPr>
            <a:spLocks noGrp="1"/>
          </p:cNvSpPr>
          <p:nvPr>
            <p:ph idx="1"/>
          </p:nvPr>
        </p:nvSpPr>
        <p:spPr>
          <a:xfrm>
            <a:off x="685800" y="1600200"/>
            <a:ext cx="7772400" cy="4419600"/>
          </a:xfrm>
        </p:spPr>
        <p:txBody>
          <a:bodyPr/>
          <a:lstStyle/>
          <a:p>
            <a:pPr eaLnBrk="1" hangingPunct="1"/>
            <a:r>
              <a:rPr lang="en-US" sz="2400" dirty="0" smtClean="0"/>
              <a:t>Name: </a:t>
            </a:r>
            <a:r>
              <a:rPr lang="en-US" sz="2400" dirty="0" err="1" smtClean="0"/>
              <a:t>Rupali</a:t>
            </a:r>
            <a:r>
              <a:rPr lang="en-US" sz="2400" dirty="0" smtClean="0"/>
              <a:t> Chandra</a:t>
            </a:r>
          </a:p>
          <a:p>
            <a:pPr eaLnBrk="1" hangingPunct="1"/>
            <a:r>
              <a:rPr lang="en-US" sz="2400" dirty="0" smtClean="0"/>
              <a:t>Citizen of India – Tax treaty available</a:t>
            </a:r>
          </a:p>
          <a:p>
            <a:pPr eaLnBrk="1" hangingPunct="1"/>
            <a:r>
              <a:rPr lang="en-US" sz="2400" dirty="0" smtClean="0"/>
              <a:t>F-1 student in US since December 22, </a:t>
            </a:r>
            <a:r>
              <a:rPr lang="en-US" sz="2400" dirty="0" smtClean="0"/>
              <a:t>2012</a:t>
            </a:r>
            <a:endParaRPr lang="en-US" sz="2400" dirty="0" smtClean="0"/>
          </a:p>
          <a:p>
            <a:pPr eaLnBrk="1" hangingPunct="1"/>
            <a:r>
              <a:rPr lang="en-US" sz="2400" dirty="0" smtClean="0"/>
              <a:t>Employed on campus in </a:t>
            </a:r>
            <a:r>
              <a:rPr lang="en-US" sz="2400" dirty="0" smtClean="0"/>
              <a:t>2013 </a:t>
            </a:r>
            <a:r>
              <a:rPr lang="en-US" sz="2400" dirty="0" smtClean="0"/>
              <a:t>and </a:t>
            </a:r>
            <a:r>
              <a:rPr lang="en-US" sz="2400" dirty="0" smtClean="0"/>
              <a:t>2014</a:t>
            </a:r>
            <a:endParaRPr lang="en-US" sz="2400" dirty="0" smtClean="0"/>
          </a:p>
          <a:p>
            <a:pPr eaLnBrk="1" hangingPunct="1"/>
            <a:r>
              <a:rPr lang="en-US" sz="2400" dirty="0" smtClean="0"/>
              <a:t>Went home once – Left </a:t>
            </a:r>
            <a:r>
              <a:rPr lang="en-US" sz="2400" dirty="0" smtClean="0"/>
              <a:t>11/18/13; </a:t>
            </a:r>
            <a:r>
              <a:rPr lang="en-US" sz="2400" dirty="0" smtClean="0"/>
              <a:t>returned </a:t>
            </a:r>
            <a:r>
              <a:rPr lang="en-US" sz="2400" dirty="0" smtClean="0"/>
              <a:t>1/08/14; </a:t>
            </a:r>
            <a:endParaRPr lang="en-US" sz="2400" dirty="0" smtClean="0"/>
          </a:p>
          <a:p>
            <a:pPr eaLnBrk="1" hangingPunct="1"/>
            <a:r>
              <a:rPr lang="en-US" sz="2400" dirty="0" smtClean="0"/>
              <a:t>Graduated </a:t>
            </a:r>
            <a:r>
              <a:rPr lang="en-US" sz="2400" dirty="0" smtClean="0"/>
              <a:t>04/25/14; </a:t>
            </a:r>
            <a:r>
              <a:rPr lang="en-US" sz="2400" dirty="0" smtClean="0"/>
              <a:t>Employed on OPT </a:t>
            </a:r>
            <a:r>
              <a:rPr lang="en-US" sz="2400" dirty="0" smtClean="0"/>
              <a:t>2014</a:t>
            </a:r>
            <a:endParaRPr lang="en-US" sz="2400" dirty="0" smtClean="0"/>
          </a:p>
          <a:p>
            <a:pPr eaLnBrk="1" hangingPunct="1"/>
            <a:r>
              <a:rPr lang="en-US" sz="2400" dirty="0" smtClean="0"/>
              <a:t>Earned $1080 in </a:t>
            </a:r>
            <a:r>
              <a:rPr lang="en-US" sz="2400" dirty="0" smtClean="0"/>
              <a:t>2014 </a:t>
            </a:r>
            <a:r>
              <a:rPr lang="en-US" sz="2400" dirty="0" smtClean="0"/>
              <a:t>from on-campus job; </a:t>
            </a:r>
          </a:p>
          <a:p>
            <a:pPr eaLnBrk="1" hangingPunct="1"/>
            <a:r>
              <a:rPr lang="en-US" sz="2400" dirty="0" smtClean="0"/>
              <a:t>Earned $26,250 from OPT employer</a:t>
            </a:r>
          </a:p>
          <a:p>
            <a:pPr eaLnBrk="1" hangingPunct="1"/>
            <a:r>
              <a:rPr lang="en-US" sz="2400" dirty="0" smtClean="0"/>
              <a:t>A total of $2733 was withheld by both employers</a:t>
            </a:r>
          </a:p>
          <a:p>
            <a:pPr eaLnBrk="1" hangingPunct="1"/>
            <a:r>
              <a:rPr lang="en-US" sz="2400" dirty="0" smtClean="0"/>
              <a:t>US/India tax treaty – permits claim of </a:t>
            </a:r>
            <a:r>
              <a:rPr lang="en-US" sz="2400" dirty="0" err="1" smtClean="0"/>
              <a:t>stnd</a:t>
            </a:r>
            <a:r>
              <a:rPr lang="en-US" sz="2400" dirty="0" smtClean="0"/>
              <a:t> deduction</a:t>
            </a:r>
          </a:p>
          <a:p>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www.irs.gov/pub/irs-pdf/f1040nre.pdf - Google Chrom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881" t="14117" r="24577"/>
          <a:stretch/>
        </p:blipFill>
        <p:spPr>
          <a:xfrm>
            <a:off x="1028700" y="292236"/>
            <a:ext cx="6022833" cy="6629400"/>
          </a:xfrm>
        </p:spPr>
      </p:pic>
      <p:sp>
        <p:nvSpPr>
          <p:cNvPr id="6" name="Rectangle 5"/>
          <p:cNvSpPr/>
          <p:nvPr/>
        </p:nvSpPr>
        <p:spPr bwMode="auto">
          <a:xfrm rot="10800000" flipV="1">
            <a:off x="3810000" y="2819400"/>
            <a:ext cx="2514600" cy="152400"/>
          </a:xfrm>
          <a:prstGeom prst="rect">
            <a:avLst/>
          </a:prstGeom>
          <a:solidFill>
            <a:schemeClr val="accent1"/>
          </a:solidFill>
          <a:ln w="3175">
            <a:solidFill>
              <a:schemeClr val="tx1"/>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700" dirty="0" smtClean="0">
                <a:solidFill>
                  <a:schemeClr val="tx1"/>
                </a:solidFill>
                <a:latin typeface="Arial" charset="0"/>
              </a:rPr>
              <a:t>Standard deduction allowed by US/India Income Tax Tre</a:t>
            </a:r>
            <a:r>
              <a:rPr lang="en-US" sz="800" dirty="0" smtClean="0">
                <a:solidFill>
                  <a:schemeClr val="tx1"/>
                </a:solidFill>
                <a:latin typeface="Arial" charset="0"/>
              </a:rPr>
              <a:t>aty</a:t>
            </a:r>
            <a:endParaRPr kumimoji="0" lang="en-US" sz="800" b="0" i="0" u="none" strike="noStrike" cap="none" normalizeH="0" baseline="0" dirty="0" smtClean="0">
              <a:ln>
                <a:noFill/>
              </a:ln>
              <a:solidFill>
                <a:schemeClr val="tx1"/>
              </a:solidFill>
              <a:effectLst/>
              <a:latin typeface="Arial" charset="0"/>
            </a:endParaRPr>
          </a:p>
        </p:txBody>
      </p:sp>
      <p:sp>
        <p:nvSpPr>
          <p:cNvPr id="7" name="Oval 6"/>
          <p:cNvSpPr/>
          <p:nvPr/>
        </p:nvSpPr>
        <p:spPr bwMode="auto">
          <a:xfrm>
            <a:off x="2953582" y="2417599"/>
            <a:ext cx="762000" cy="2286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Write in</a:t>
            </a:r>
          </a:p>
        </p:txBody>
      </p:sp>
      <p:cxnSp>
        <p:nvCxnSpPr>
          <p:cNvPr id="10" name="Straight Arrow Connector 9"/>
          <p:cNvCxnSpPr/>
          <p:nvPr/>
        </p:nvCxnSpPr>
        <p:spPr bwMode="auto">
          <a:xfrm>
            <a:off x="3546008" y="2646199"/>
            <a:ext cx="263992" cy="271322"/>
          </a:xfrm>
          <a:prstGeom prst="straightConnector1">
            <a:avLst/>
          </a:prstGeom>
          <a:solidFill>
            <a:schemeClr val="accent1"/>
          </a:solidFill>
          <a:ln w="12700" cap="sq" cmpd="sng" algn="ctr">
            <a:solidFill>
              <a:schemeClr val="tx1"/>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www.irs.gov/pub/irs-pdf/f1040nre.pdf - Google Chrom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951" t="12048" r="24590"/>
          <a:stretch/>
        </p:blipFill>
        <p:spPr>
          <a:xfrm>
            <a:off x="685800" y="304800"/>
            <a:ext cx="6172200" cy="64008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09600" y="228600"/>
            <a:ext cx="7848600" cy="1143000"/>
          </a:xfrm>
        </p:spPr>
        <p:txBody>
          <a:bodyPr/>
          <a:lstStyle/>
          <a:p>
            <a:r>
              <a:rPr lang="en-US" dirty="0" smtClean="0"/>
              <a:t>Printing and Mailing IRS Forms</a:t>
            </a:r>
          </a:p>
        </p:txBody>
      </p:sp>
      <p:sp>
        <p:nvSpPr>
          <p:cNvPr id="67587" name="Content Placeholder 2"/>
          <p:cNvSpPr>
            <a:spLocks noGrp="1"/>
          </p:cNvSpPr>
          <p:nvPr>
            <p:ph idx="1"/>
          </p:nvPr>
        </p:nvSpPr>
        <p:spPr>
          <a:xfrm>
            <a:off x="762000" y="1981200"/>
            <a:ext cx="7772400" cy="4191000"/>
          </a:xfrm>
        </p:spPr>
        <p:txBody>
          <a:bodyPr/>
          <a:lstStyle/>
          <a:p>
            <a:pPr algn="ctr">
              <a:buFontTx/>
              <a:buNone/>
            </a:pPr>
            <a:r>
              <a:rPr lang="en-US" dirty="0" smtClean="0"/>
              <a:t>Print the 8843 and the 1040NR forms</a:t>
            </a:r>
          </a:p>
          <a:p>
            <a:pPr algn="ctr">
              <a:buFontTx/>
              <a:buNone/>
            </a:pPr>
            <a:r>
              <a:rPr lang="en-US" dirty="0" smtClean="0"/>
              <a:t> Mail by US Postal Service</a:t>
            </a:r>
          </a:p>
          <a:p>
            <a:pPr>
              <a:buFontTx/>
              <a:buNone/>
            </a:pPr>
            <a:endParaRPr lang="en-US" sz="2400" dirty="0" smtClean="0"/>
          </a:p>
          <a:p>
            <a:pPr>
              <a:buFontTx/>
              <a:buNone/>
            </a:pPr>
            <a:r>
              <a:rPr lang="en-US" dirty="0" smtClean="0"/>
              <a:t>Print/Save a file copy for yourself so next year you can go back and see what you did this year.  </a:t>
            </a:r>
            <a:r>
              <a:rPr lang="en-US" b="1" u="sng" dirty="0" smtClean="0"/>
              <a:t>Keep</a:t>
            </a:r>
            <a:r>
              <a:rPr lang="en-US" dirty="0" smtClean="0"/>
              <a:t> your file copies; you might need them in future to show you complied with US tax laws.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Printing and Mailing IRS Forms (con’d)</a:t>
            </a:r>
          </a:p>
        </p:txBody>
      </p:sp>
      <p:sp>
        <p:nvSpPr>
          <p:cNvPr id="68611" name="Content Placeholder 2"/>
          <p:cNvSpPr>
            <a:spLocks noGrp="1"/>
          </p:cNvSpPr>
          <p:nvPr>
            <p:ph idx="1"/>
          </p:nvPr>
        </p:nvSpPr>
        <p:spPr>
          <a:xfrm>
            <a:off x="685800" y="1981200"/>
            <a:ext cx="7772400" cy="3810000"/>
          </a:xfrm>
        </p:spPr>
        <p:txBody>
          <a:bodyPr/>
          <a:lstStyle/>
          <a:p>
            <a:r>
              <a:rPr lang="en-US" sz="2800" dirty="0" smtClean="0"/>
              <a:t>Attach a copy (or copies) of your W-2’s and/or 1042’s to your 1040 form.  1099 – Misc doesn’t have to be included, but might be a good idea to include it anyways.</a:t>
            </a:r>
          </a:p>
          <a:p>
            <a:endParaRPr lang="en-US" sz="2800" dirty="0" smtClean="0"/>
          </a:p>
          <a:p>
            <a:r>
              <a:rPr lang="en-US" sz="2800" dirty="0" smtClean="0"/>
              <a:t>If you need to pay any taxes, ENCLOSE a check </a:t>
            </a:r>
            <a:r>
              <a:rPr lang="en-US" sz="2800" i="1" dirty="0" smtClean="0"/>
              <a:t>but do not attach it </a:t>
            </a:r>
            <a:r>
              <a:rPr lang="en-US" sz="2800" dirty="0" smtClean="0"/>
              <a:t>to the 1040 form – no staples, no paper clips.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457200" y="1676400"/>
            <a:ext cx="8305800" cy="1219200"/>
          </a:xfrm>
        </p:spPr>
        <p:txBody>
          <a:bodyPr/>
          <a:lstStyle/>
          <a:p>
            <a:pPr eaLnBrk="1" hangingPunct="1"/>
            <a:r>
              <a:rPr lang="en-US" sz="3200" dirty="0" smtClean="0">
                <a:solidFill>
                  <a:schemeClr val="hlink"/>
                </a:solidFill>
              </a:rPr>
              <a:t>Where do I send non-resident </a:t>
            </a:r>
            <a:br>
              <a:rPr lang="en-US" sz="3200" dirty="0" smtClean="0">
                <a:solidFill>
                  <a:schemeClr val="hlink"/>
                </a:solidFill>
              </a:rPr>
            </a:br>
            <a:r>
              <a:rPr lang="en-US" sz="3200" dirty="0" smtClean="0">
                <a:solidFill>
                  <a:schemeClr val="hlink"/>
                </a:solidFill>
              </a:rPr>
              <a:t>income tax returns?</a:t>
            </a:r>
          </a:p>
        </p:txBody>
      </p:sp>
      <p:sp>
        <p:nvSpPr>
          <p:cNvPr id="191491" name="Rectangle 3"/>
          <p:cNvSpPr>
            <a:spLocks noGrp="1" noChangeArrowheads="1"/>
          </p:cNvSpPr>
          <p:nvPr>
            <p:ph type="subTitle" idx="1"/>
          </p:nvPr>
        </p:nvSpPr>
        <p:spPr>
          <a:xfrm>
            <a:off x="762000" y="2895600"/>
            <a:ext cx="7924800" cy="990600"/>
          </a:xfrm>
        </p:spPr>
        <p:txBody>
          <a:bodyPr/>
          <a:lstStyle/>
          <a:p>
            <a:pPr eaLnBrk="1" hangingPunct="1"/>
            <a:r>
              <a:rPr lang="en-US" sz="2800" b="1" dirty="0" smtClean="0"/>
              <a:t>Internal Revenue Service</a:t>
            </a:r>
          </a:p>
          <a:p>
            <a:pPr eaLnBrk="1" hangingPunct="1"/>
            <a:r>
              <a:rPr lang="en-US" sz="2800" b="1" dirty="0" smtClean="0"/>
              <a:t>Austin, Texas 73301-0215, U.S.A</a:t>
            </a:r>
          </a:p>
        </p:txBody>
      </p:sp>
      <p:sp>
        <p:nvSpPr>
          <p:cNvPr id="4" name="TextBox 3"/>
          <p:cNvSpPr txBox="1"/>
          <p:nvPr/>
        </p:nvSpPr>
        <p:spPr>
          <a:xfrm>
            <a:off x="2971800" y="3962400"/>
            <a:ext cx="3429000" cy="584775"/>
          </a:xfrm>
          <a:prstGeom prst="rect">
            <a:avLst/>
          </a:prstGeom>
          <a:noFill/>
        </p:spPr>
        <p:txBody>
          <a:bodyPr wrap="square" rtlCol="0">
            <a:spAutoFit/>
          </a:bodyPr>
          <a:lstStyle/>
          <a:p>
            <a:r>
              <a:rPr lang="en-US" sz="3200" b="1" dirty="0" smtClean="0">
                <a:solidFill>
                  <a:schemeClr val="hlink"/>
                </a:solidFill>
              </a:rPr>
              <a:t>What do I </a:t>
            </a:r>
            <a:r>
              <a:rPr lang="en-US" sz="3200" b="1" dirty="0" smtClean="0">
                <a:solidFill>
                  <a:schemeClr val="hlink"/>
                </a:solidFill>
                <a:latin typeface="+mn-lt"/>
              </a:rPr>
              <a:t>send</a:t>
            </a:r>
            <a:r>
              <a:rPr lang="en-US" sz="3200" b="1" dirty="0" smtClean="0">
                <a:solidFill>
                  <a:schemeClr val="hlink"/>
                </a:solidFill>
              </a:rPr>
              <a:t>?</a:t>
            </a:r>
            <a:endParaRPr lang="en-US" sz="3200" b="1" dirty="0"/>
          </a:p>
        </p:txBody>
      </p:sp>
      <p:sp>
        <p:nvSpPr>
          <p:cNvPr id="5" name="TextBox 4"/>
          <p:cNvSpPr txBox="1"/>
          <p:nvPr/>
        </p:nvSpPr>
        <p:spPr>
          <a:xfrm>
            <a:off x="1066800" y="4648200"/>
            <a:ext cx="7315200" cy="1384995"/>
          </a:xfrm>
          <a:prstGeom prst="rect">
            <a:avLst/>
          </a:prstGeom>
          <a:noFill/>
        </p:spPr>
        <p:txBody>
          <a:bodyPr wrap="square" rtlCol="0">
            <a:spAutoFit/>
          </a:bodyPr>
          <a:lstStyle/>
          <a:p>
            <a:pPr algn="ctr"/>
            <a:r>
              <a:rPr lang="en-US" sz="2800" b="1" dirty="0" smtClean="0">
                <a:solidFill>
                  <a:schemeClr val="accent2">
                    <a:lumMod val="75000"/>
                  </a:schemeClr>
                </a:solidFill>
                <a:latin typeface="+mn-lt"/>
              </a:rPr>
              <a:t>The 1040NR EZ or the </a:t>
            </a:r>
            <a:r>
              <a:rPr lang="en-US" sz="2800" b="1" smtClean="0">
                <a:solidFill>
                  <a:schemeClr val="accent2">
                    <a:lumMod val="75000"/>
                  </a:schemeClr>
                </a:solidFill>
                <a:latin typeface="+mn-lt"/>
              </a:rPr>
              <a:t>1040NR </a:t>
            </a:r>
          </a:p>
          <a:p>
            <a:pPr algn="ctr"/>
            <a:r>
              <a:rPr lang="en-US" sz="2000" b="1" smtClean="0">
                <a:solidFill>
                  <a:schemeClr val="accent2">
                    <a:lumMod val="75000"/>
                  </a:schemeClr>
                </a:solidFill>
                <a:latin typeface="+mn-lt"/>
              </a:rPr>
              <a:t>(</a:t>
            </a:r>
            <a:r>
              <a:rPr lang="en-US" sz="2000" b="1" dirty="0" smtClean="0">
                <a:solidFill>
                  <a:schemeClr val="accent2">
                    <a:lumMod val="75000"/>
                  </a:schemeClr>
                </a:solidFill>
                <a:latin typeface="+mn-lt"/>
              </a:rPr>
              <a:t>with your </a:t>
            </a:r>
            <a:r>
              <a:rPr lang="en-US" sz="2000" b="1" smtClean="0">
                <a:solidFill>
                  <a:schemeClr val="accent2">
                    <a:lumMod val="75000"/>
                  </a:schemeClr>
                </a:solidFill>
                <a:latin typeface="+mn-lt"/>
              </a:rPr>
              <a:t>W-2(s) </a:t>
            </a:r>
            <a:r>
              <a:rPr lang="en-US" sz="2000" b="1" dirty="0" smtClean="0">
                <a:solidFill>
                  <a:schemeClr val="accent2">
                    <a:lumMod val="75000"/>
                  </a:schemeClr>
                </a:solidFill>
                <a:latin typeface="+mn-lt"/>
              </a:rPr>
              <a:t>attached) </a:t>
            </a:r>
          </a:p>
          <a:p>
            <a:pPr algn="ctr"/>
            <a:r>
              <a:rPr lang="en-US" sz="3600" b="1" dirty="0" smtClean="0">
                <a:solidFill>
                  <a:schemeClr val="accent2">
                    <a:lumMod val="75000"/>
                  </a:schemeClr>
                </a:solidFill>
                <a:latin typeface="+mn-lt"/>
              </a:rPr>
              <a:t>AND</a:t>
            </a:r>
            <a:r>
              <a:rPr lang="en-US" sz="2800" b="1" dirty="0" smtClean="0">
                <a:solidFill>
                  <a:schemeClr val="accent2">
                    <a:lumMod val="75000"/>
                  </a:schemeClr>
                </a:solidFill>
                <a:latin typeface="+mn-lt"/>
              </a:rPr>
              <a:t> the 8843</a:t>
            </a:r>
            <a:endParaRPr lang="en-US" sz="2800" b="1" dirty="0">
              <a:solidFill>
                <a:schemeClr val="accent2">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91491"/>
                                        </p:tgtEl>
                                        <p:attrNameLst>
                                          <p:attrName>style.visibility</p:attrName>
                                        </p:attrNameLst>
                                      </p:cBhvr>
                                      <p:to>
                                        <p:strVal val="visible"/>
                                      </p:to>
                                    </p:set>
                                    <p:anim calcmode="lin" valueType="num">
                                      <p:cBhvr>
                                        <p:cTn id="11" dur="1000" fill="hold"/>
                                        <p:tgtEl>
                                          <p:spTgt spid="191491"/>
                                        </p:tgtEl>
                                        <p:attrNameLst>
                                          <p:attrName>ppt_w</p:attrName>
                                        </p:attrNameLst>
                                      </p:cBhvr>
                                      <p:tavLst>
                                        <p:tav tm="0">
                                          <p:val>
                                            <p:fltVal val="0"/>
                                          </p:val>
                                        </p:tav>
                                        <p:tav tm="100000">
                                          <p:val>
                                            <p:strVal val="#ppt_w"/>
                                          </p:val>
                                        </p:tav>
                                      </p:tavLst>
                                    </p:anim>
                                    <p:anim calcmode="lin" valueType="num">
                                      <p:cBhvr>
                                        <p:cTn id="12" dur="1000" fill="hold"/>
                                        <p:tgtEl>
                                          <p:spTgt spid="191491"/>
                                        </p:tgtEl>
                                        <p:attrNameLst>
                                          <p:attrName>ppt_h</p:attrName>
                                        </p:attrNameLst>
                                      </p:cBhvr>
                                      <p:tavLst>
                                        <p:tav tm="0">
                                          <p:val>
                                            <p:fltVal val="0"/>
                                          </p:val>
                                        </p:tav>
                                        <p:tav tm="100000">
                                          <p:val>
                                            <p:strVal val="#ppt_h"/>
                                          </p:val>
                                        </p:tav>
                                      </p:tavLst>
                                    </p:anim>
                                    <p:anim calcmode="lin" valueType="num">
                                      <p:cBhvr>
                                        <p:cTn id="13" dur="1000" fill="hold"/>
                                        <p:tgtEl>
                                          <p:spTgt spid="19149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914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autoUpdateAnimBg="0"/>
      <p:bldP spid="191491"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762000" y="1905000"/>
            <a:ext cx="7924800" cy="2362200"/>
          </a:xfrm>
        </p:spPr>
        <p:txBody>
          <a:bodyPr/>
          <a:lstStyle/>
          <a:p>
            <a:pPr eaLnBrk="1" hangingPunct="1"/>
            <a:r>
              <a:rPr lang="en-US" smtClean="0"/>
              <a:t>What is the filing deadline for a non-resident </a:t>
            </a:r>
            <a:br>
              <a:rPr lang="en-US" smtClean="0"/>
            </a:br>
            <a:r>
              <a:rPr lang="en-US" smtClean="0"/>
              <a:t>income tax return?</a:t>
            </a:r>
            <a:endParaRPr lang="en-US" i="1"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US" smtClean="0"/>
              <a:t>The Filing Deadline is</a:t>
            </a:r>
          </a:p>
        </p:txBody>
      </p:sp>
      <p:sp>
        <p:nvSpPr>
          <p:cNvPr id="206851" name="Rectangle 3"/>
          <p:cNvSpPr>
            <a:spLocks noGrp="1" noChangeArrowheads="1"/>
          </p:cNvSpPr>
          <p:nvPr>
            <p:ph type="body" sz="half" idx="1"/>
          </p:nvPr>
        </p:nvSpPr>
        <p:spPr>
          <a:xfrm>
            <a:off x="609600" y="1676400"/>
            <a:ext cx="7924800" cy="2133600"/>
          </a:xfrm>
        </p:spPr>
        <p:txBody>
          <a:bodyPr/>
          <a:lstStyle/>
          <a:p>
            <a:pPr algn="ctr" eaLnBrk="1" hangingPunct="1">
              <a:buFontTx/>
              <a:buNone/>
            </a:pPr>
            <a:endParaRPr lang="en-US" sz="3200" b="1" u="sng" dirty="0" smtClean="0">
              <a:solidFill>
                <a:srgbClr val="800080"/>
              </a:solidFill>
            </a:endParaRPr>
          </a:p>
          <a:p>
            <a:pPr algn="ctr" eaLnBrk="1" hangingPunct="1">
              <a:buFontTx/>
              <a:buNone/>
            </a:pPr>
            <a:endParaRPr lang="en-US" sz="3200" b="1" u="sng" dirty="0" smtClean="0">
              <a:solidFill>
                <a:srgbClr val="800080"/>
              </a:solidFill>
            </a:endParaRPr>
          </a:p>
          <a:p>
            <a:pPr algn="ctr" eaLnBrk="1" hangingPunct="1">
              <a:buFontTx/>
              <a:buNone/>
            </a:pPr>
            <a:r>
              <a:rPr lang="en-US" sz="4400" b="1" u="sng" dirty="0" smtClean="0">
                <a:solidFill>
                  <a:srgbClr val="800080"/>
                </a:solidFill>
              </a:rPr>
              <a:t>April 15, </a:t>
            </a:r>
            <a:r>
              <a:rPr lang="en-US" sz="4400" b="1" u="sng" dirty="0" smtClean="0">
                <a:solidFill>
                  <a:srgbClr val="800080"/>
                </a:solidFill>
              </a:rPr>
              <a:t>2015</a:t>
            </a:r>
            <a:endParaRPr lang="en-US" sz="4400" b="1" u="sng" dirty="0" smtClean="0">
              <a:solidFill>
                <a:srgbClr val="800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06851"/>
                                        </p:tgtEl>
                                        <p:attrNameLst>
                                          <p:attrName>style.visibility</p:attrName>
                                        </p:attrNameLst>
                                      </p:cBhvr>
                                      <p:to>
                                        <p:strVal val="visible"/>
                                      </p:to>
                                    </p:set>
                                    <p:animEffect transition="in" filter="randombar(horizontal)">
                                      <p:cBhvr>
                                        <p:cTn id="11" dur="500"/>
                                        <p:tgtEl>
                                          <p:spTgt spid="206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utoUpdateAnimBg="0"/>
      <p:bldP spid="20685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133600"/>
            <a:ext cx="9144000" cy="1905000"/>
          </a:xfrm>
        </p:spPr>
        <p:txBody>
          <a:bodyPr/>
          <a:lstStyle/>
          <a:p>
            <a:pPr eaLnBrk="1" hangingPunct="1"/>
            <a:r>
              <a:rPr lang="en-US" dirty="0" smtClean="0"/>
              <a:t>Who Must File </a:t>
            </a:r>
            <a:br>
              <a:rPr lang="en-US" dirty="0" smtClean="0"/>
            </a:br>
            <a:r>
              <a:rPr lang="en-US" dirty="0" smtClean="0"/>
              <a:t> </a:t>
            </a:r>
            <a:r>
              <a:rPr lang="en-US" dirty="0" smtClean="0"/>
              <a:t>2014 </a:t>
            </a:r>
            <a:r>
              <a:rPr lang="en-US" dirty="0" smtClean="0"/>
              <a:t>Forms with the </a:t>
            </a:r>
            <a:br>
              <a:rPr lang="en-US" dirty="0" smtClean="0"/>
            </a:br>
            <a:r>
              <a:rPr lang="en-US" dirty="0" smtClean="0"/>
              <a:t>Internal Revenue Service?</a:t>
            </a:r>
            <a:endParaRPr lang="en-US" i="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828800"/>
            <a:ext cx="7772400" cy="3962400"/>
          </a:xfrm>
        </p:spPr>
        <p:txBody>
          <a:bodyPr/>
          <a:lstStyle/>
          <a:p>
            <a:pPr eaLnBrk="1" hangingPunct="1"/>
            <a:r>
              <a:rPr lang="en-US" dirty="0" smtClean="0"/>
              <a:t>All individuals temporarily in the U.S. on a F-1 or J-1 visa (and dependents) must file (a) form(s) with the </a:t>
            </a:r>
            <a:br>
              <a:rPr lang="en-US" dirty="0" smtClean="0"/>
            </a:br>
            <a:r>
              <a:rPr lang="en-US" dirty="0" smtClean="0"/>
              <a:t>Internal Revenue Service.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0" y="2743200"/>
            <a:ext cx="7772400" cy="1524000"/>
          </a:xfrm>
        </p:spPr>
        <p:txBody>
          <a:bodyPr/>
          <a:lstStyle/>
          <a:p>
            <a:pPr eaLnBrk="1" hangingPunct="1"/>
            <a:r>
              <a:rPr lang="en-US" sz="4800" smtClean="0"/>
              <a:t>Which form(s) must you file?</a:t>
            </a:r>
            <a:br>
              <a:rPr lang="en-US" sz="4800" smtClean="0"/>
            </a:b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EDITS 2003">
  <a:themeElements>
    <a:clrScheme name="cREDITS 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REDITS 2003">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EDITS 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EDITS 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EDITS 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EDITS 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EDITS 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EDITS 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EDITS 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EDITS 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EDITS 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EDITS 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EDITS 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EDITS 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D:\Users\badawk16\documents\cREDITS 2003.ppt</Template>
  <TotalTime>28295</TotalTime>
  <Words>2264</Words>
  <Application>Microsoft Office PowerPoint</Application>
  <PresentationFormat>On-screen Show (4:3)</PresentationFormat>
  <Paragraphs>357</Paragraphs>
  <Slides>67</Slides>
  <Notes>56</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4" baseType="lpstr">
      <vt:lpstr>Arial</vt:lpstr>
      <vt:lpstr>Freestyle Script</vt:lpstr>
      <vt:lpstr>Tahoma</vt:lpstr>
      <vt:lpstr>Times New Roman</vt:lpstr>
      <vt:lpstr>Wingdings</vt:lpstr>
      <vt:lpstr>cREDITS 2003</vt:lpstr>
      <vt:lpstr>Clip</vt:lpstr>
      <vt:lpstr>PowerPoint Presentation</vt:lpstr>
      <vt:lpstr>This workshop is for students on F-1 visas  who have been in the U.S. for 5 years or less   and students on  J-1 visas   who have been in the U.S. for less than 2 years</vt:lpstr>
      <vt:lpstr>Internal Revenue Service</vt:lpstr>
      <vt:lpstr>“State” Tax Returns</vt:lpstr>
      <vt:lpstr>Basic Tax Vocabulary</vt:lpstr>
      <vt:lpstr>Basic Tax Vocabulary (cont.)</vt:lpstr>
      <vt:lpstr>Who Must File   2014 Forms with the  Internal Revenue Service?</vt:lpstr>
      <vt:lpstr>All individuals temporarily in the U.S. on a F-1 or J-1 visa (and dependents) must file (a) form(s) with the  Internal Revenue Service.</vt:lpstr>
      <vt:lpstr>Which form(s) must you file?  </vt:lpstr>
      <vt:lpstr>ALL INDIVIDUALS   in the U.S. on Student visas for 5 years or less or J-1 visas for 2 years or less (plus dependents) MUST file   Form 8843 ”Statement for Exempt Individuals and Individuals with a Medical Condition”</vt:lpstr>
      <vt:lpstr>Exempt Individual?</vt:lpstr>
      <vt:lpstr>Substantial Presence Test</vt:lpstr>
      <vt:lpstr>What about F-1/J-1 students &amp; J-1 scholars who did not earn any U.S. income in 2013?</vt:lpstr>
      <vt:lpstr>Completing the 8843</vt:lpstr>
      <vt:lpstr>PowerPoint Presentation</vt:lpstr>
      <vt:lpstr>PowerPoint Presentation</vt:lpstr>
      <vt:lpstr>Non-Resident Tax workshop</vt:lpstr>
      <vt:lpstr>Non-Resident Tax workshop</vt:lpstr>
      <vt:lpstr>What about F-1/J-1 students  who received only a scholarship or fellowship grant in 2013?</vt:lpstr>
      <vt:lpstr>F-1/J-1 Students: Scholarship or Fellowship Grant Only</vt:lpstr>
      <vt:lpstr>What is a Scholarship or Fellowship?   </vt:lpstr>
      <vt:lpstr>What is a Scholarship or Fellowship?</vt:lpstr>
      <vt:lpstr>What is a Scholarship or Fellowship?</vt:lpstr>
      <vt:lpstr>What do I file if I have a  scholarship, but it covers only tuition so I don’t have to pay taxes on it?</vt:lpstr>
      <vt:lpstr>What do I file if I have a  scholarship that covers tuition, room and board?</vt:lpstr>
      <vt:lpstr>What do I file if I have a  scholarship I must pay tax on and can also claim a tax treaty benefit on that scholarship?</vt:lpstr>
      <vt:lpstr>What do I file if I have on-campus employment (assistantship, student worker, food service, etc) wages?</vt:lpstr>
      <vt:lpstr>Income Reporting Forms </vt:lpstr>
      <vt:lpstr>Forms W-2, 1099-Misc &amp; 1042-S</vt:lpstr>
      <vt:lpstr>The 1099 – Misc</vt:lpstr>
      <vt:lpstr> More Tax Vocabulary</vt:lpstr>
      <vt:lpstr>Tax Return Forms</vt:lpstr>
      <vt:lpstr>When is the 1040-NR or 1040-NR EZ not required?</vt:lpstr>
      <vt:lpstr>Should you complete the  Form 1040NR or 1040NR-EZ?</vt:lpstr>
      <vt:lpstr>Deductions</vt:lpstr>
      <vt:lpstr>More Tax Vocabulary (cont.)</vt:lpstr>
      <vt:lpstr>More Tax Vocabulary (cont.)</vt:lpstr>
      <vt:lpstr>I have heard there is a Standard Deduction.  What is that?</vt:lpstr>
      <vt:lpstr>PLEASE NOTE</vt:lpstr>
      <vt:lpstr>What are the exemptions for spouses and children?</vt:lpstr>
      <vt:lpstr>Spousal Exemptions available for some Non-Residents </vt:lpstr>
      <vt:lpstr>Exemptions for Children for some Non-Residents</vt:lpstr>
      <vt:lpstr>Is any non-resident income exempt from taxes? </vt:lpstr>
      <vt:lpstr>Non-Resident Income Exempt from Taxes  (Not connected with a trade or business)</vt:lpstr>
      <vt:lpstr>Tax Treaty Exemptions</vt:lpstr>
      <vt:lpstr>Sample Tax Treaty</vt:lpstr>
      <vt:lpstr>Tax Treaties – Amounts and Treaty Articles as of 2013</vt:lpstr>
      <vt:lpstr>Treaty Amounts and Articles cont’d</vt:lpstr>
      <vt:lpstr>Treaty Amounts and Articles cont’d</vt:lpstr>
      <vt:lpstr>Treaty Amounts and Articles cont’d</vt:lpstr>
      <vt:lpstr>Summary: Which non-residents can use Form 1040NR-EZ?</vt:lpstr>
      <vt:lpstr>Let’s look at the steps for completing   Form 1040NR-EZ (3 Examples of F-1 students’ Form 1040NR-EZ)</vt:lpstr>
      <vt:lpstr>1040NR EZ </vt:lpstr>
      <vt:lpstr>Example 1 – no treaty</vt:lpstr>
      <vt:lpstr>PowerPoint Presentation</vt:lpstr>
      <vt:lpstr>PowerPoint Presentation</vt:lpstr>
      <vt:lpstr>Example 2 – with treaty</vt:lpstr>
      <vt:lpstr>PowerPoint Presentation</vt:lpstr>
      <vt:lpstr>PowerPoint Presentation</vt:lpstr>
      <vt:lpstr>Example 3 – Indian Citizen</vt:lpstr>
      <vt:lpstr>PowerPoint Presentation</vt:lpstr>
      <vt:lpstr>PowerPoint Presentation</vt:lpstr>
      <vt:lpstr>Printing and Mailing IRS Forms</vt:lpstr>
      <vt:lpstr>Printing and Mailing IRS Forms (con’d)</vt:lpstr>
      <vt:lpstr>Where do I send non-resident  income tax returns?</vt:lpstr>
      <vt:lpstr>What is the filing deadline for a non-resident  income tax return?</vt:lpstr>
      <vt:lpstr>The Filing Deadline is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Let’s look at a 1040NR</dc:title>
  <dc:creator>Brigitte Hale-Johnson</dc:creator>
  <cp:lastModifiedBy>Johnson, Rakia</cp:lastModifiedBy>
  <cp:revision>268</cp:revision>
  <cp:lastPrinted>2015-03-06T20:04:46Z</cp:lastPrinted>
  <dcterms:created xsi:type="dcterms:W3CDTF">2002-02-20T04:05:40Z</dcterms:created>
  <dcterms:modified xsi:type="dcterms:W3CDTF">2015-03-06T22:02:23Z</dcterms:modified>
</cp:coreProperties>
</file>