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30"/>
  </p:notesMasterIdLst>
  <p:sldIdLst>
    <p:sldId id="256" r:id="rId2"/>
    <p:sldId id="270" r:id="rId3"/>
    <p:sldId id="489" r:id="rId4"/>
    <p:sldId id="272" r:id="rId5"/>
    <p:sldId id="484" r:id="rId6"/>
    <p:sldId id="490" r:id="rId7"/>
    <p:sldId id="280" r:id="rId8"/>
    <p:sldId id="415" r:id="rId9"/>
    <p:sldId id="399" r:id="rId10"/>
    <p:sldId id="468" r:id="rId11"/>
    <p:sldId id="467" r:id="rId12"/>
    <p:sldId id="472" r:id="rId13"/>
    <p:sldId id="473" r:id="rId14"/>
    <p:sldId id="474" r:id="rId15"/>
    <p:sldId id="475" r:id="rId16"/>
    <p:sldId id="470" r:id="rId17"/>
    <p:sldId id="476" r:id="rId18"/>
    <p:sldId id="477" r:id="rId19"/>
    <p:sldId id="479" r:id="rId20"/>
    <p:sldId id="480" r:id="rId21"/>
    <p:sldId id="481" r:id="rId22"/>
    <p:sldId id="482" r:id="rId23"/>
    <p:sldId id="483" r:id="rId24"/>
    <p:sldId id="487" r:id="rId25"/>
    <p:sldId id="271" r:id="rId26"/>
    <p:sldId id="488" r:id="rId27"/>
    <p:sldId id="279" r:id="rId28"/>
    <p:sldId id="275" r:id="rId29"/>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78" y="168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g7ec6e1b8f9_0_4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 name="Google Shape;43;g7ec6e1b8f9_0_4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g7ec6e1b8f9_0_5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 name="Google Shape;55;g7ec6e1b8f9_0_5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dirty="0"/>
              <a:t>Because we embrace Catholic teaching regarding the dignity of the human person, we are committed to protecting the civil rights of all members of our community.</a:t>
            </a:r>
            <a:endParaRPr dirty="0"/>
          </a:p>
        </p:txBody>
      </p:sp>
    </p:spTree>
    <p:extLst>
      <p:ext uri="{BB962C8B-B14F-4D97-AF65-F5344CB8AC3E}">
        <p14:creationId xmlns:p14="http://schemas.microsoft.com/office/powerpoint/2010/main" val="2387065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g7ec6e1b8f9_0_5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 name="Google Shape;55;g7ec6e1b8f9_0_5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757066" lvl="1" indent="-291179"/>
            <a:endParaRPr lang="en-US" dirty="0"/>
          </a:p>
          <a:p>
            <a:pPr marL="465887" lvl="1" indent="0">
              <a:buNone/>
            </a:pPr>
            <a:r>
              <a:rPr lang="en-US" dirty="0">
                <a:solidFill>
                  <a:srgbClr val="FF0000"/>
                </a:solidFill>
              </a:rPr>
              <a:t>*Confidential reporters are exempted from the disclosure requirement above but provide aggregate data to the Title IX coordinator regarding number of alleged sexual harassment, sexual assault, dating violence, or stalking cases. </a:t>
            </a:r>
          </a:p>
          <a:p>
            <a:pPr marL="1222953" lvl="2" indent="-291179"/>
            <a:r>
              <a:rPr lang="en-US" dirty="0"/>
              <a:t>Licensed mental health counselors, medical professionals, vowed religious when providing pastoral services, the director of campus ministry, and advisors in the formal complaint process.</a:t>
            </a:r>
          </a:p>
          <a:p>
            <a:pPr marL="0" indent="0">
              <a:buNone/>
            </a:pPr>
            <a:endParaRPr dirty="0"/>
          </a:p>
        </p:txBody>
      </p:sp>
    </p:spTree>
    <p:extLst>
      <p:ext uri="{BB962C8B-B14F-4D97-AF65-F5344CB8AC3E}">
        <p14:creationId xmlns:p14="http://schemas.microsoft.com/office/powerpoint/2010/main" val="3692835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g7ec6e1b8f9_0_5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 name="Google Shape;55;g7ec6e1b8f9_0_5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lvl="1" fontAlgn="base"/>
            <a:r>
              <a:rPr lang="en-US" dirty="0"/>
              <a:t>Supportive measures include allowing a student who is an alleged victim or an alleged perpetrator of an incident of sexual harassment, sexual assault, dating violence, or stalking to drop a course without academic penalty if the other party involved in the reported incident is enrolled in the same course.</a:t>
            </a:r>
          </a:p>
          <a:p>
            <a:pPr marL="608241" lvl="1" indent="0" fontAlgn="base">
              <a:buNone/>
            </a:pPr>
            <a:endParaRPr lang="en-US" dirty="0"/>
          </a:p>
          <a:p>
            <a:pPr fontAlgn="base"/>
            <a:r>
              <a:rPr lang="en-US" sz="1400" dirty="0"/>
              <a:t>The University will make such accommodations or provide such protective measures if requested and if they are reasonably available, regardless of whether the victim chooses to report the alleged violations to University Police or local law enforcement.</a:t>
            </a:r>
          </a:p>
          <a:p>
            <a:pPr marL="0" indent="0">
              <a:buNone/>
            </a:pPr>
            <a:endParaRPr dirty="0"/>
          </a:p>
        </p:txBody>
      </p:sp>
    </p:spTree>
    <p:extLst>
      <p:ext uri="{BB962C8B-B14F-4D97-AF65-F5344CB8AC3E}">
        <p14:creationId xmlns:p14="http://schemas.microsoft.com/office/powerpoint/2010/main" val="1676359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g7ec6e1b8f9_0_5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 name="Google Shape;55;g7ec6e1b8f9_0_5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2309001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g7ec6e1b8f9_0_46: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 name="Google Shape;49;g7ec6e1b8f9_0_46: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38716081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Google Shape;10;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rgbClr val="FFA800"/>
              </a:buClr>
              <a:buSzPts val="2800"/>
              <a:buFont typeface="Georgia"/>
              <a:buNone/>
              <a:defRPr sz="2800">
                <a:solidFill>
                  <a:srgbClr val="FFA800"/>
                </a:solidFill>
                <a:latin typeface="Georgia"/>
                <a:ea typeface="Georgia"/>
                <a:cs typeface="Georgia"/>
                <a:sym typeface="Georgia"/>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1" name="Google Shape;11;p2"/>
          <p:cNvPicPr preferRelativeResize="0"/>
          <p:nvPr/>
        </p:nvPicPr>
        <p:blipFill>
          <a:blip r:embed="rId3">
            <a:alphaModFix/>
          </a:blip>
          <a:stretch>
            <a:fillRect/>
          </a:stretch>
        </p:blipFill>
        <p:spPr>
          <a:xfrm>
            <a:off x="5839298" y="4403975"/>
            <a:ext cx="3068577" cy="490875"/>
          </a:xfrm>
          <a:prstGeom prst="rect">
            <a:avLst/>
          </a:prstGeom>
          <a:noFill/>
          <a:ln>
            <a:noFill/>
          </a:ln>
        </p:spPr>
      </p:pic>
      <p:sp>
        <p:nvSpPr>
          <p:cNvPr id="12" name="Google Shape;12;p2"/>
          <p:cNvSpPr txBox="1">
            <a:spLocks noGrp="1"/>
          </p:cNvSpPr>
          <p:nvPr>
            <p:ph type="title"/>
          </p:nvPr>
        </p:nvSpPr>
        <p:spPr>
          <a:xfrm>
            <a:off x="304800" y="630875"/>
            <a:ext cx="8520600" cy="2154900"/>
          </a:xfrm>
          <a:prstGeom prst="rect">
            <a:avLst/>
          </a:prstGeom>
        </p:spPr>
        <p:txBody>
          <a:bodyPr spcFirstLastPara="1" wrap="square" lIns="91425" tIns="91425" rIns="91425" bIns="91425" anchor="b" anchorCtr="0">
            <a:noAutofit/>
          </a:bodyPr>
          <a:lstStyle>
            <a:lvl1pPr lvl="0">
              <a:spcBef>
                <a:spcPts val="0"/>
              </a:spcBef>
              <a:spcAft>
                <a:spcPts val="0"/>
              </a:spcAft>
              <a:buNone/>
              <a:defRPr sz="5200" b="1">
                <a:solidFill>
                  <a:schemeClr val="lt1"/>
                </a:solidFill>
                <a:latin typeface="Arial"/>
                <a:ea typeface="Arial"/>
                <a:cs typeface="Arial"/>
                <a:sym typeface="Arial"/>
              </a:defRPr>
            </a:lvl1pPr>
            <a:lvl2pPr lvl="1">
              <a:spcBef>
                <a:spcPts val="0"/>
              </a:spcBef>
              <a:spcAft>
                <a:spcPts val="0"/>
              </a:spcAft>
              <a:buNone/>
              <a:defRPr sz="5200">
                <a:solidFill>
                  <a:schemeClr val="lt1"/>
                </a:solidFill>
                <a:latin typeface="Arial"/>
                <a:ea typeface="Arial"/>
                <a:cs typeface="Arial"/>
                <a:sym typeface="Arial"/>
              </a:defRPr>
            </a:lvl2pPr>
            <a:lvl3pPr lvl="2">
              <a:spcBef>
                <a:spcPts val="0"/>
              </a:spcBef>
              <a:spcAft>
                <a:spcPts val="0"/>
              </a:spcAft>
              <a:buNone/>
              <a:defRPr sz="5200">
                <a:solidFill>
                  <a:schemeClr val="lt1"/>
                </a:solidFill>
                <a:latin typeface="Arial"/>
                <a:ea typeface="Arial"/>
                <a:cs typeface="Arial"/>
                <a:sym typeface="Arial"/>
              </a:defRPr>
            </a:lvl3pPr>
            <a:lvl4pPr lvl="3">
              <a:spcBef>
                <a:spcPts val="0"/>
              </a:spcBef>
              <a:spcAft>
                <a:spcPts val="0"/>
              </a:spcAft>
              <a:buNone/>
              <a:defRPr sz="5200">
                <a:solidFill>
                  <a:schemeClr val="lt1"/>
                </a:solidFill>
                <a:latin typeface="Arial"/>
                <a:ea typeface="Arial"/>
                <a:cs typeface="Arial"/>
                <a:sym typeface="Arial"/>
              </a:defRPr>
            </a:lvl4pPr>
            <a:lvl5pPr lvl="4">
              <a:spcBef>
                <a:spcPts val="0"/>
              </a:spcBef>
              <a:spcAft>
                <a:spcPts val="0"/>
              </a:spcAft>
              <a:buNone/>
              <a:defRPr sz="5200">
                <a:solidFill>
                  <a:schemeClr val="lt1"/>
                </a:solidFill>
                <a:latin typeface="Arial"/>
                <a:ea typeface="Arial"/>
                <a:cs typeface="Arial"/>
                <a:sym typeface="Arial"/>
              </a:defRPr>
            </a:lvl5pPr>
            <a:lvl6pPr lvl="5">
              <a:spcBef>
                <a:spcPts val="0"/>
              </a:spcBef>
              <a:spcAft>
                <a:spcPts val="0"/>
              </a:spcAft>
              <a:buNone/>
              <a:defRPr sz="5200">
                <a:solidFill>
                  <a:schemeClr val="lt1"/>
                </a:solidFill>
                <a:latin typeface="Arial"/>
                <a:ea typeface="Arial"/>
                <a:cs typeface="Arial"/>
                <a:sym typeface="Arial"/>
              </a:defRPr>
            </a:lvl6pPr>
            <a:lvl7pPr lvl="6">
              <a:spcBef>
                <a:spcPts val="0"/>
              </a:spcBef>
              <a:spcAft>
                <a:spcPts val="0"/>
              </a:spcAft>
              <a:buNone/>
              <a:defRPr sz="5200">
                <a:solidFill>
                  <a:schemeClr val="lt1"/>
                </a:solidFill>
                <a:latin typeface="Arial"/>
                <a:ea typeface="Arial"/>
                <a:cs typeface="Arial"/>
                <a:sym typeface="Arial"/>
              </a:defRPr>
            </a:lvl7pPr>
            <a:lvl8pPr lvl="7">
              <a:spcBef>
                <a:spcPts val="0"/>
              </a:spcBef>
              <a:spcAft>
                <a:spcPts val="0"/>
              </a:spcAft>
              <a:buNone/>
              <a:defRPr sz="5200">
                <a:solidFill>
                  <a:schemeClr val="lt1"/>
                </a:solidFill>
                <a:latin typeface="Arial"/>
                <a:ea typeface="Arial"/>
                <a:cs typeface="Arial"/>
                <a:sym typeface="Arial"/>
              </a:defRPr>
            </a:lvl8pPr>
            <a:lvl9pPr lvl="8">
              <a:spcBef>
                <a:spcPts val="0"/>
              </a:spcBef>
              <a:spcAft>
                <a:spcPts val="0"/>
              </a:spcAft>
              <a:buNone/>
              <a:defRPr sz="5200">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p:cSld name="TITLE_1">
    <p:bg>
      <p:bgPr>
        <a:blipFill>
          <a:blip r:embed="rId2">
            <a:alphaModFix/>
          </a:blip>
          <a:stretch>
            <a:fillRect/>
          </a:stretch>
        </a:blipFill>
        <a:effectLst/>
      </p:bgPr>
    </p:bg>
    <p:spTree>
      <p:nvGrpSpPr>
        <p:cNvPr id="1" name="Shape 13"/>
        <p:cNvGrpSpPr/>
        <p:nvPr/>
      </p:nvGrpSpPr>
      <p:grpSpPr>
        <a:xfrm>
          <a:off x="0" y="0"/>
          <a:ext cx="0" cy="0"/>
          <a:chOff x="0" y="0"/>
          <a:chExt cx="0" cy="0"/>
        </a:xfrm>
      </p:grpSpPr>
      <p:sp>
        <p:nvSpPr>
          <p:cNvPr id="14" name="Google Shape;14;p3"/>
          <p:cNvSpPr txBox="1">
            <a:spLocks noGrp="1"/>
          </p:cNvSpPr>
          <p:nvPr>
            <p:ph type="subTitle" idx="1"/>
          </p:nvPr>
        </p:nvSpPr>
        <p:spPr>
          <a:xfrm>
            <a:off x="2261200" y="2834125"/>
            <a:ext cx="6414900" cy="792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A800"/>
              </a:buClr>
              <a:buSzPts val="2800"/>
              <a:buFont typeface="Georgia"/>
              <a:buNone/>
              <a:defRPr sz="2800">
                <a:solidFill>
                  <a:srgbClr val="FFA800"/>
                </a:solidFill>
                <a:latin typeface="Georgia"/>
                <a:ea typeface="Georgia"/>
                <a:cs typeface="Georgia"/>
                <a:sym typeface="Georgia"/>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pic>
        <p:nvPicPr>
          <p:cNvPr id="15" name="Google Shape;15;p3"/>
          <p:cNvPicPr preferRelativeResize="0"/>
          <p:nvPr/>
        </p:nvPicPr>
        <p:blipFill>
          <a:blip r:embed="rId3">
            <a:alphaModFix/>
          </a:blip>
          <a:stretch>
            <a:fillRect/>
          </a:stretch>
        </p:blipFill>
        <p:spPr>
          <a:xfrm>
            <a:off x="5839298" y="4403975"/>
            <a:ext cx="3068577" cy="490875"/>
          </a:xfrm>
          <a:prstGeom prst="rect">
            <a:avLst/>
          </a:prstGeom>
          <a:noFill/>
          <a:ln>
            <a:noFill/>
          </a:ln>
        </p:spPr>
      </p:pic>
      <p:sp>
        <p:nvSpPr>
          <p:cNvPr id="16" name="Google Shape;16;p3"/>
          <p:cNvSpPr txBox="1">
            <a:spLocks noGrp="1"/>
          </p:cNvSpPr>
          <p:nvPr>
            <p:ph type="title"/>
          </p:nvPr>
        </p:nvSpPr>
        <p:spPr>
          <a:xfrm>
            <a:off x="2261200" y="811175"/>
            <a:ext cx="6414900" cy="1984500"/>
          </a:xfrm>
          <a:prstGeom prst="rect">
            <a:avLst/>
          </a:prstGeom>
        </p:spPr>
        <p:txBody>
          <a:bodyPr spcFirstLastPara="1" wrap="square" lIns="91425" tIns="91425" rIns="91425" bIns="91425" anchor="b" anchorCtr="0">
            <a:noAutofit/>
          </a:bodyPr>
          <a:lstStyle>
            <a:lvl1pPr lvl="0" algn="l">
              <a:spcBef>
                <a:spcPts val="0"/>
              </a:spcBef>
              <a:spcAft>
                <a:spcPts val="0"/>
              </a:spcAft>
              <a:buNone/>
              <a:defRPr sz="5200" b="1">
                <a:solidFill>
                  <a:schemeClr val="lt1"/>
                </a:solidFill>
                <a:latin typeface="Arial"/>
                <a:ea typeface="Arial"/>
                <a:cs typeface="Arial"/>
                <a:sym typeface="Arial"/>
              </a:defRPr>
            </a:lvl1pPr>
            <a:lvl2pPr lvl="1">
              <a:spcBef>
                <a:spcPts val="0"/>
              </a:spcBef>
              <a:spcAft>
                <a:spcPts val="0"/>
              </a:spcAft>
              <a:buNone/>
              <a:defRPr>
                <a:solidFill>
                  <a:schemeClr val="lt1"/>
                </a:solidFill>
                <a:latin typeface="Arial"/>
                <a:ea typeface="Arial"/>
                <a:cs typeface="Arial"/>
                <a:sym typeface="Arial"/>
              </a:defRPr>
            </a:lvl2pPr>
            <a:lvl3pPr lvl="2">
              <a:spcBef>
                <a:spcPts val="0"/>
              </a:spcBef>
              <a:spcAft>
                <a:spcPts val="0"/>
              </a:spcAft>
              <a:buNone/>
              <a:defRPr>
                <a:solidFill>
                  <a:schemeClr val="lt1"/>
                </a:solidFill>
                <a:latin typeface="Arial"/>
                <a:ea typeface="Arial"/>
                <a:cs typeface="Arial"/>
                <a:sym typeface="Arial"/>
              </a:defRPr>
            </a:lvl3pPr>
            <a:lvl4pPr lvl="3">
              <a:spcBef>
                <a:spcPts val="0"/>
              </a:spcBef>
              <a:spcAft>
                <a:spcPts val="0"/>
              </a:spcAft>
              <a:buNone/>
              <a:defRPr>
                <a:solidFill>
                  <a:schemeClr val="lt1"/>
                </a:solidFill>
                <a:latin typeface="Arial"/>
                <a:ea typeface="Arial"/>
                <a:cs typeface="Arial"/>
                <a:sym typeface="Arial"/>
              </a:defRPr>
            </a:lvl4pPr>
            <a:lvl5pPr lvl="4">
              <a:spcBef>
                <a:spcPts val="0"/>
              </a:spcBef>
              <a:spcAft>
                <a:spcPts val="0"/>
              </a:spcAft>
              <a:buNone/>
              <a:defRPr>
                <a:solidFill>
                  <a:schemeClr val="lt1"/>
                </a:solidFill>
                <a:latin typeface="Arial"/>
                <a:ea typeface="Arial"/>
                <a:cs typeface="Arial"/>
                <a:sym typeface="Arial"/>
              </a:defRPr>
            </a:lvl5pPr>
            <a:lvl6pPr lvl="5">
              <a:spcBef>
                <a:spcPts val="0"/>
              </a:spcBef>
              <a:spcAft>
                <a:spcPts val="0"/>
              </a:spcAft>
              <a:buNone/>
              <a:defRPr>
                <a:solidFill>
                  <a:schemeClr val="lt1"/>
                </a:solidFill>
                <a:latin typeface="Arial"/>
                <a:ea typeface="Arial"/>
                <a:cs typeface="Arial"/>
                <a:sym typeface="Arial"/>
              </a:defRPr>
            </a:lvl6pPr>
            <a:lvl7pPr lvl="6">
              <a:spcBef>
                <a:spcPts val="0"/>
              </a:spcBef>
              <a:spcAft>
                <a:spcPts val="0"/>
              </a:spcAft>
              <a:buNone/>
              <a:defRPr>
                <a:solidFill>
                  <a:schemeClr val="lt1"/>
                </a:solidFill>
                <a:latin typeface="Arial"/>
                <a:ea typeface="Arial"/>
                <a:cs typeface="Arial"/>
                <a:sym typeface="Arial"/>
              </a:defRPr>
            </a:lvl7pPr>
            <a:lvl8pPr lvl="7">
              <a:spcBef>
                <a:spcPts val="0"/>
              </a:spcBef>
              <a:spcAft>
                <a:spcPts val="0"/>
              </a:spcAft>
              <a:buNone/>
              <a:defRPr>
                <a:solidFill>
                  <a:schemeClr val="lt1"/>
                </a:solidFill>
                <a:latin typeface="Arial"/>
                <a:ea typeface="Arial"/>
                <a:cs typeface="Arial"/>
                <a:sym typeface="Arial"/>
              </a:defRPr>
            </a:lvl8pPr>
            <a:lvl9pPr lvl="8">
              <a:spcBef>
                <a:spcPts val="0"/>
              </a:spcBef>
              <a:spcAft>
                <a:spcPts val="0"/>
              </a:spcAft>
              <a:buNone/>
              <a:defRPr>
                <a:solidFill>
                  <a:schemeClr val="lt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py">
  <p:cSld name="BLANK_1">
    <p:bg>
      <p:bgPr>
        <a:blipFill>
          <a:blip r:embed="rId2">
            <a:alphaModFix/>
          </a:blip>
          <a:stretch>
            <a:fillRect/>
          </a:stretch>
        </a:blipFill>
        <a:effectLst/>
      </p:bgPr>
    </p:bg>
    <p:spTree>
      <p:nvGrpSpPr>
        <p:cNvPr id="1" name="Shape 17"/>
        <p:cNvGrpSpPr/>
        <p:nvPr/>
      </p:nvGrpSpPr>
      <p:grpSpPr>
        <a:xfrm>
          <a:off x="0" y="0"/>
          <a:ext cx="0" cy="0"/>
          <a:chOff x="0" y="0"/>
          <a:chExt cx="0" cy="0"/>
        </a:xfrm>
      </p:grpSpPr>
      <p:sp>
        <p:nvSpPr>
          <p:cNvPr id="18" name="Google Shape;18;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rgbClr val="FFA800"/>
                </a:solidFill>
              </a:defRPr>
            </a:lvl1pPr>
            <a:lvl2pPr lvl="1" rtl="0">
              <a:buNone/>
              <a:defRPr>
                <a:solidFill>
                  <a:srgbClr val="FFA800"/>
                </a:solidFill>
              </a:defRPr>
            </a:lvl2pPr>
            <a:lvl3pPr lvl="2" rtl="0">
              <a:buNone/>
              <a:defRPr>
                <a:solidFill>
                  <a:srgbClr val="FFA800"/>
                </a:solidFill>
              </a:defRPr>
            </a:lvl3pPr>
            <a:lvl4pPr lvl="3" rtl="0">
              <a:buNone/>
              <a:defRPr>
                <a:solidFill>
                  <a:srgbClr val="FFA800"/>
                </a:solidFill>
              </a:defRPr>
            </a:lvl4pPr>
            <a:lvl5pPr lvl="4" rtl="0">
              <a:buNone/>
              <a:defRPr>
                <a:solidFill>
                  <a:srgbClr val="FFA800"/>
                </a:solidFill>
              </a:defRPr>
            </a:lvl5pPr>
            <a:lvl6pPr lvl="5" rtl="0">
              <a:buNone/>
              <a:defRPr>
                <a:solidFill>
                  <a:srgbClr val="FFA800"/>
                </a:solidFill>
              </a:defRPr>
            </a:lvl6pPr>
            <a:lvl7pPr lvl="6" rtl="0">
              <a:buNone/>
              <a:defRPr>
                <a:solidFill>
                  <a:srgbClr val="FFA800"/>
                </a:solidFill>
              </a:defRPr>
            </a:lvl7pPr>
            <a:lvl8pPr lvl="7" rtl="0">
              <a:buNone/>
              <a:defRPr>
                <a:solidFill>
                  <a:srgbClr val="FFA800"/>
                </a:solidFill>
              </a:defRPr>
            </a:lvl8pPr>
            <a:lvl9pPr lvl="8" rtl="0">
              <a:buNone/>
              <a:defRPr>
                <a:solidFill>
                  <a:srgbClr val="FFA800"/>
                </a:solidFill>
              </a:defRPr>
            </a:lvl9pPr>
          </a:lstStyle>
          <a:p>
            <a:pPr marL="0" lvl="0" indent="0" algn="r" rtl="0">
              <a:spcBef>
                <a:spcPts val="0"/>
              </a:spcBef>
              <a:spcAft>
                <a:spcPts val="0"/>
              </a:spcAft>
              <a:buNone/>
            </a:pPr>
            <a:fld id="{00000000-1234-1234-1234-123412341234}" type="slidenum">
              <a:rPr lang="en"/>
              <a:t>‹#›</a:t>
            </a:fld>
            <a:endParaRPr/>
          </a:p>
        </p:txBody>
      </p:sp>
      <p:pic>
        <p:nvPicPr>
          <p:cNvPr id="19" name="Google Shape;19;p4"/>
          <p:cNvPicPr preferRelativeResize="0"/>
          <p:nvPr/>
        </p:nvPicPr>
        <p:blipFill>
          <a:blip r:embed="rId3">
            <a:alphaModFix/>
          </a:blip>
          <a:stretch>
            <a:fillRect/>
          </a:stretch>
        </p:blipFill>
        <p:spPr>
          <a:xfrm>
            <a:off x="311700" y="4645075"/>
            <a:ext cx="2134725" cy="340600"/>
          </a:xfrm>
          <a:prstGeom prst="rect">
            <a:avLst/>
          </a:prstGeom>
          <a:noFill/>
          <a:ln>
            <a:noFill/>
          </a:ln>
        </p:spPr>
      </p:pic>
      <p:sp>
        <p:nvSpPr>
          <p:cNvPr id="20" name="Google Shape;20;p4"/>
          <p:cNvSpPr txBox="1">
            <a:spLocks noGrp="1"/>
          </p:cNvSpPr>
          <p:nvPr>
            <p:ph type="title"/>
          </p:nvPr>
        </p:nvSpPr>
        <p:spPr>
          <a:xfrm>
            <a:off x="314025" y="239924"/>
            <a:ext cx="8520600" cy="554100"/>
          </a:xfrm>
          <a:prstGeom prst="rect">
            <a:avLst/>
          </a:prstGeom>
        </p:spPr>
        <p:txBody>
          <a:bodyPr spcFirstLastPara="1" wrap="square" lIns="91425" tIns="91425" rIns="91425" bIns="91425" anchor="t" anchorCtr="0">
            <a:noAutofit/>
          </a:bodyPr>
          <a:lstStyle>
            <a:lvl1pPr lvl="0" algn="ctr">
              <a:spcBef>
                <a:spcPts val="0"/>
              </a:spcBef>
              <a:spcAft>
                <a:spcPts val="0"/>
              </a:spcAft>
              <a:buNone/>
              <a:defRPr>
                <a:solidFill>
                  <a:srgbClr val="0F3A71"/>
                </a:solidFill>
                <a:latin typeface="Georgia"/>
                <a:ea typeface="Georgia"/>
                <a:cs typeface="Georgia"/>
                <a:sym typeface="Georgia"/>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21" name="Google Shape;21;p4"/>
          <p:cNvSpPr txBox="1">
            <a:spLocks noGrp="1"/>
          </p:cNvSpPr>
          <p:nvPr>
            <p:ph type="subTitle" idx="1"/>
          </p:nvPr>
        </p:nvSpPr>
        <p:spPr>
          <a:xfrm>
            <a:off x="323275" y="720219"/>
            <a:ext cx="8520600" cy="393600"/>
          </a:xfrm>
          <a:prstGeom prst="rect">
            <a:avLst/>
          </a:prstGeom>
        </p:spPr>
        <p:txBody>
          <a:bodyPr spcFirstLastPara="1" wrap="square" lIns="91425" tIns="91425" rIns="91425" bIns="91425" anchor="t" anchorCtr="0">
            <a:noAutofit/>
          </a:bodyPr>
          <a:lstStyle>
            <a:lvl1pPr lvl="0" algn="ctr">
              <a:spcBef>
                <a:spcPts val="0"/>
              </a:spcBef>
              <a:spcAft>
                <a:spcPts val="0"/>
              </a:spcAft>
              <a:buNone/>
              <a:defRPr>
                <a:solidFill>
                  <a:srgbClr val="0086C1"/>
                </a:solidFill>
              </a:defRPr>
            </a:lvl1pPr>
            <a:lvl2pPr lvl="1" algn="ctr">
              <a:spcBef>
                <a:spcPts val="1600"/>
              </a:spcBef>
              <a:spcAft>
                <a:spcPts val="0"/>
              </a:spcAft>
              <a:buNone/>
              <a:defRPr/>
            </a:lvl2pPr>
            <a:lvl3pPr lvl="2" algn="ctr">
              <a:spcBef>
                <a:spcPts val="1600"/>
              </a:spcBef>
              <a:spcAft>
                <a:spcPts val="0"/>
              </a:spcAft>
              <a:buNone/>
              <a:defRPr/>
            </a:lvl3pPr>
            <a:lvl4pPr lvl="3" algn="ctr">
              <a:spcBef>
                <a:spcPts val="1600"/>
              </a:spcBef>
              <a:spcAft>
                <a:spcPts val="0"/>
              </a:spcAft>
              <a:buNone/>
              <a:defRPr/>
            </a:lvl4pPr>
            <a:lvl5pPr lvl="4" algn="ctr">
              <a:spcBef>
                <a:spcPts val="1600"/>
              </a:spcBef>
              <a:spcAft>
                <a:spcPts val="0"/>
              </a:spcAft>
              <a:buNone/>
              <a:defRPr/>
            </a:lvl5pPr>
            <a:lvl6pPr lvl="5" algn="ctr">
              <a:spcBef>
                <a:spcPts val="1600"/>
              </a:spcBef>
              <a:spcAft>
                <a:spcPts val="0"/>
              </a:spcAft>
              <a:buNone/>
              <a:defRPr/>
            </a:lvl6pPr>
            <a:lvl7pPr lvl="6" algn="ctr">
              <a:spcBef>
                <a:spcPts val="1600"/>
              </a:spcBef>
              <a:spcAft>
                <a:spcPts val="0"/>
              </a:spcAft>
              <a:buNone/>
              <a:defRPr/>
            </a:lvl7pPr>
            <a:lvl8pPr lvl="7" algn="ctr">
              <a:spcBef>
                <a:spcPts val="1600"/>
              </a:spcBef>
              <a:spcAft>
                <a:spcPts val="0"/>
              </a:spcAft>
              <a:buNone/>
              <a:defRPr/>
            </a:lvl8pPr>
            <a:lvl9pPr lvl="8" algn="ctr">
              <a:spcBef>
                <a:spcPts val="1600"/>
              </a:spcBef>
              <a:spcAft>
                <a:spcPts val="1600"/>
              </a:spcAft>
              <a:buNone/>
              <a:defRPr/>
            </a:lvl9pPr>
          </a:lstStyle>
          <a:p>
            <a:endParaRPr/>
          </a:p>
        </p:txBody>
      </p:sp>
      <p:sp>
        <p:nvSpPr>
          <p:cNvPr id="22" name="Google Shape;22;p4"/>
          <p:cNvSpPr txBox="1">
            <a:spLocks noGrp="1"/>
          </p:cNvSpPr>
          <p:nvPr>
            <p:ph type="body" idx="2"/>
          </p:nvPr>
        </p:nvSpPr>
        <p:spPr>
          <a:xfrm>
            <a:off x="311700" y="1348300"/>
            <a:ext cx="8520600" cy="3069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Clr>
                <a:srgbClr val="0F3A71"/>
              </a:buClr>
              <a:buSzPts val="1800"/>
              <a:buChar char="●"/>
              <a:defRPr>
                <a:solidFill>
                  <a:srgbClr val="0F3A71"/>
                </a:solidFill>
              </a:defRPr>
            </a:lvl1pPr>
            <a:lvl2pPr marL="914400" lvl="1" indent="-317500">
              <a:spcBef>
                <a:spcPts val="1600"/>
              </a:spcBef>
              <a:spcAft>
                <a:spcPts val="0"/>
              </a:spcAft>
              <a:buClr>
                <a:srgbClr val="0F3A71"/>
              </a:buClr>
              <a:buSzPts val="1400"/>
              <a:buChar char="○"/>
              <a:defRPr>
                <a:solidFill>
                  <a:srgbClr val="0F3A71"/>
                </a:solidFill>
              </a:defRPr>
            </a:lvl2pPr>
            <a:lvl3pPr marL="1371600" lvl="2" indent="-317500">
              <a:spcBef>
                <a:spcPts val="1600"/>
              </a:spcBef>
              <a:spcAft>
                <a:spcPts val="0"/>
              </a:spcAft>
              <a:buClr>
                <a:srgbClr val="0F3A71"/>
              </a:buClr>
              <a:buSzPts val="1400"/>
              <a:buChar char="■"/>
              <a:defRPr>
                <a:solidFill>
                  <a:srgbClr val="0F3A71"/>
                </a:solidFill>
              </a:defRPr>
            </a:lvl3pPr>
            <a:lvl4pPr marL="1828800" lvl="3" indent="-317500">
              <a:spcBef>
                <a:spcPts val="1600"/>
              </a:spcBef>
              <a:spcAft>
                <a:spcPts val="0"/>
              </a:spcAft>
              <a:buClr>
                <a:srgbClr val="0F3A71"/>
              </a:buClr>
              <a:buSzPts val="1400"/>
              <a:buChar char="●"/>
              <a:defRPr>
                <a:solidFill>
                  <a:srgbClr val="0F3A71"/>
                </a:solidFill>
              </a:defRPr>
            </a:lvl4pPr>
            <a:lvl5pPr marL="2286000" lvl="4" indent="-317500">
              <a:spcBef>
                <a:spcPts val="1600"/>
              </a:spcBef>
              <a:spcAft>
                <a:spcPts val="0"/>
              </a:spcAft>
              <a:buClr>
                <a:srgbClr val="0F3A71"/>
              </a:buClr>
              <a:buSzPts val="1400"/>
              <a:buChar char="○"/>
              <a:defRPr>
                <a:solidFill>
                  <a:srgbClr val="0F3A71"/>
                </a:solidFill>
              </a:defRPr>
            </a:lvl5pPr>
            <a:lvl6pPr marL="2743200" lvl="5" indent="-317500">
              <a:spcBef>
                <a:spcPts val="1600"/>
              </a:spcBef>
              <a:spcAft>
                <a:spcPts val="0"/>
              </a:spcAft>
              <a:buClr>
                <a:srgbClr val="0F3A71"/>
              </a:buClr>
              <a:buSzPts val="1400"/>
              <a:buChar char="■"/>
              <a:defRPr>
                <a:solidFill>
                  <a:srgbClr val="0F3A71"/>
                </a:solidFill>
              </a:defRPr>
            </a:lvl6pPr>
            <a:lvl7pPr marL="3200400" lvl="6" indent="-317500">
              <a:spcBef>
                <a:spcPts val="1600"/>
              </a:spcBef>
              <a:spcAft>
                <a:spcPts val="0"/>
              </a:spcAft>
              <a:buClr>
                <a:srgbClr val="0F3A71"/>
              </a:buClr>
              <a:buSzPts val="1400"/>
              <a:buChar char="●"/>
              <a:defRPr>
                <a:solidFill>
                  <a:srgbClr val="0F3A71"/>
                </a:solidFill>
              </a:defRPr>
            </a:lvl7pPr>
            <a:lvl8pPr marL="3657600" lvl="7" indent="-317500">
              <a:spcBef>
                <a:spcPts val="1600"/>
              </a:spcBef>
              <a:spcAft>
                <a:spcPts val="0"/>
              </a:spcAft>
              <a:buClr>
                <a:srgbClr val="0F3A71"/>
              </a:buClr>
              <a:buSzPts val="1400"/>
              <a:buChar char="○"/>
              <a:defRPr>
                <a:solidFill>
                  <a:srgbClr val="0F3A71"/>
                </a:solidFill>
              </a:defRPr>
            </a:lvl8pPr>
            <a:lvl9pPr marL="4114800" lvl="8" indent="-317500">
              <a:spcBef>
                <a:spcPts val="1600"/>
              </a:spcBef>
              <a:spcAft>
                <a:spcPts val="1600"/>
              </a:spcAft>
              <a:buClr>
                <a:srgbClr val="0F3A71"/>
              </a:buClr>
              <a:buSzPts val="1400"/>
              <a:buChar char="■"/>
              <a:defRPr>
                <a:solidFill>
                  <a:srgbClr val="0F3A71"/>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body" idx="1"/>
          </p:nvPr>
        </p:nvSpPr>
        <p:spPr>
          <a:xfrm>
            <a:off x="311700" y="1346785"/>
            <a:ext cx="8520600" cy="3200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7" name="Google Shape;7;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rgbClr val="FFA800"/>
                </a:solidFill>
              </a:defRPr>
            </a:lvl1pPr>
            <a:lvl2pPr lvl="1" algn="r">
              <a:buNone/>
              <a:defRPr sz="1000">
                <a:solidFill>
                  <a:srgbClr val="FFA800"/>
                </a:solidFill>
              </a:defRPr>
            </a:lvl2pPr>
            <a:lvl3pPr lvl="2" algn="r">
              <a:buNone/>
              <a:defRPr sz="1000">
                <a:solidFill>
                  <a:srgbClr val="FFA800"/>
                </a:solidFill>
              </a:defRPr>
            </a:lvl3pPr>
            <a:lvl4pPr lvl="3" algn="r">
              <a:buNone/>
              <a:defRPr sz="1000">
                <a:solidFill>
                  <a:srgbClr val="FFA800"/>
                </a:solidFill>
              </a:defRPr>
            </a:lvl4pPr>
            <a:lvl5pPr lvl="4" algn="r">
              <a:buNone/>
              <a:defRPr sz="1000">
                <a:solidFill>
                  <a:srgbClr val="FFA800"/>
                </a:solidFill>
              </a:defRPr>
            </a:lvl5pPr>
            <a:lvl6pPr lvl="5" algn="r">
              <a:buNone/>
              <a:defRPr sz="1000">
                <a:solidFill>
                  <a:srgbClr val="FFA800"/>
                </a:solidFill>
              </a:defRPr>
            </a:lvl6pPr>
            <a:lvl7pPr lvl="6" algn="r">
              <a:buNone/>
              <a:defRPr sz="1000">
                <a:solidFill>
                  <a:srgbClr val="FFA800"/>
                </a:solidFill>
              </a:defRPr>
            </a:lvl7pPr>
            <a:lvl8pPr lvl="7" algn="r">
              <a:buNone/>
              <a:defRPr sz="1000">
                <a:solidFill>
                  <a:srgbClr val="FFA800"/>
                </a:solidFill>
              </a:defRPr>
            </a:lvl8pPr>
            <a:lvl9pPr lvl="8" algn="r">
              <a:buNone/>
              <a:defRPr sz="1000">
                <a:solidFill>
                  <a:srgbClr val="FFA800"/>
                </a:solidFill>
              </a:defRPr>
            </a:lvl9pPr>
          </a:lstStyle>
          <a:p>
            <a:pPr marL="0" lvl="0" indent="0" algn="r" rtl="0">
              <a:spcBef>
                <a:spcPts val="0"/>
              </a:spcBef>
              <a:spcAft>
                <a:spcPts val="0"/>
              </a:spcAft>
              <a:buNone/>
            </a:pPr>
            <a:fld id="{00000000-1234-1234-1234-123412341234}" type="slidenum">
              <a:rPr lang="en"/>
              <a:t>‹#›</a:t>
            </a:fld>
            <a:endParaRPr/>
          </a:p>
        </p:txBody>
      </p:sp>
      <p:sp>
        <p:nvSpPr>
          <p:cNvPr id="8" name="Google Shape;8;p1"/>
          <p:cNvSpPr txBox="1">
            <a:spLocks noGrp="1"/>
          </p:cNvSpPr>
          <p:nvPr>
            <p:ph type="title"/>
          </p:nvPr>
        </p:nvSpPr>
        <p:spPr>
          <a:xfrm>
            <a:off x="314025" y="239924"/>
            <a:ext cx="8520600" cy="5541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2800">
                <a:solidFill>
                  <a:srgbClr val="0F3A71"/>
                </a:solidFill>
                <a:latin typeface="Georgia"/>
                <a:ea typeface="Georgia"/>
                <a:cs typeface="Georgia"/>
                <a:sym typeface="Georgia"/>
              </a:defRPr>
            </a:lvl1pPr>
            <a:lvl2pPr lvl="1" rtl="0">
              <a:spcBef>
                <a:spcPts val="0"/>
              </a:spcBef>
              <a:spcAft>
                <a:spcPts val="0"/>
              </a:spcAft>
              <a:buNone/>
              <a:defRPr sz="2800"/>
            </a:lvl2pPr>
            <a:lvl3pPr lvl="2" rtl="0">
              <a:spcBef>
                <a:spcPts val="0"/>
              </a:spcBef>
              <a:spcAft>
                <a:spcPts val="0"/>
              </a:spcAft>
              <a:buNone/>
              <a:defRPr sz="2800"/>
            </a:lvl3pPr>
            <a:lvl4pPr lvl="3" rtl="0">
              <a:spcBef>
                <a:spcPts val="0"/>
              </a:spcBef>
              <a:spcAft>
                <a:spcPts val="0"/>
              </a:spcAft>
              <a:buNone/>
              <a:defRPr sz="2800"/>
            </a:lvl4pPr>
            <a:lvl5pPr lvl="4" rtl="0">
              <a:spcBef>
                <a:spcPts val="0"/>
              </a:spcBef>
              <a:spcAft>
                <a:spcPts val="0"/>
              </a:spcAft>
              <a:buNone/>
              <a:defRPr sz="2800"/>
            </a:lvl5pPr>
            <a:lvl6pPr lvl="5" rtl="0">
              <a:spcBef>
                <a:spcPts val="0"/>
              </a:spcBef>
              <a:spcAft>
                <a:spcPts val="0"/>
              </a:spcAft>
              <a:buNone/>
              <a:defRPr sz="2800"/>
            </a:lvl6pPr>
            <a:lvl7pPr lvl="6" rtl="0">
              <a:spcBef>
                <a:spcPts val="0"/>
              </a:spcBef>
              <a:spcAft>
                <a:spcPts val="0"/>
              </a:spcAft>
              <a:buNone/>
              <a:defRPr sz="2800"/>
            </a:lvl7pPr>
            <a:lvl8pPr lvl="7" rtl="0">
              <a:spcBef>
                <a:spcPts val="0"/>
              </a:spcBef>
              <a:spcAft>
                <a:spcPts val="0"/>
              </a:spcAft>
              <a:buNone/>
              <a:defRPr sz="2800"/>
            </a:lvl8pPr>
            <a:lvl9pPr lvl="8" rtl="0">
              <a:spcBef>
                <a:spcPts val="0"/>
              </a:spcBef>
              <a:spcAft>
                <a:spcPts val="0"/>
              </a:spcAft>
              <a:buNone/>
              <a:defRPr sz="2800"/>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mailto:lmilano@udallas.ed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mailto:mheckman@udallas.edu" TargetMode="External"/><Relationship Id="rId4" Type="http://schemas.openxmlformats.org/officeDocument/2006/relationships/hyperlink" Target="mailto:lwilliams2@udallas.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Google Shape;45;p8"/>
          <p:cNvSpPr txBox="1">
            <a:spLocks noGrp="1"/>
          </p:cNvSpPr>
          <p:nvPr>
            <p:ph type="subTitle" idx="1"/>
          </p:nvPr>
        </p:nvSpPr>
        <p:spPr>
          <a:xfrm>
            <a:off x="311700" y="2834124"/>
            <a:ext cx="8513700" cy="1528555"/>
          </a:xfrm>
          <a:prstGeom prst="rect">
            <a:avLst/>
          </a:prstGeom>
        </p:spPr>
        <p:txBody>
          <a:bodyPr spcFirstLastPara="1" wrap="square" lIns="91425" tIns="91425" rIns="91425" bIns="91425" anchor="t" anchorCtr="0">
            <a:noAutofit/>
          </a:bodyPr>
          <a:lstStyle/>
          <a:p>
            <a:pPr marL="0" lvl="0" indent="0"/>
            <a:r>
              <a:rPr lang="en-US" sz="2000" dirty="0"/>
              <a:t>Luciana E. Hampilos, Civil Rights Director and Title IX Coordinator </a:t>
            </a:r>
            <a:endParaRPr sz="2000" dirty="0"/>
          </a:p>
        </p:txBody>
      </p:sp>
      <p:sp>
        <p:nvSpPr>
          <p:cNvPr id="46" name="Google Shape;46;p8"/>
          <p:cNvSpPr txBox="1">
            <a:spLocks noGrp="1"/>
          </p:cNvSpPr>
          <p:nvPr>
            <p:ph type="title"/>
          </p:nvPr>
        </p:nvSpPr>
        <p:spPr>
          <a:xfrm>
            <a:off x="304800" y="630875"/>
            <a:ext cx="8520600" cy="2154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UD Civil Rights </a:t>
            </a:r>
            <a:br>
              <a:rPr lang="en-US" dirty="0"/>
            </a:br>
            <a:r>
              <a:rPr lang="en-US" dirty="0"/>
              <a:t>RA Training Session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8AE8D59-B2CD-4335-92AF-04C8D923B8C8}"/>
              </a:ext>
            </a:extLst>
          </p:cNvPr>
          <p:cNvSpPr>
            <a:spLocks noGrp="1"/>
          </p:cNvSpPr>
          <p:nvPr>
            <p:ph type="subTitle" idx="1"/>
          </p:nvPr>
        </p:nvSpPr>
        <p:spPr/>
        <p:txBody>
          <a:bodyPr/>
          <a:lstStyle/>
          <a:p>
            <a:r>
              <a:rPr lang="en-US" dirty="0"/>
              <a:t>Mandatory Reporting</a:t>
            </a:r>
          </a:p>
        </p:txBody>
      </p:sp>
      <p:sp>
        <p:nvSpPr>
          <p:cNvPr id="3" name="Title 2">
            <a:extLst>
              <a:ext uri="{FF2B5EF4-FFF2-40B4-BE49-F238E27FC236}">
                <a16:creationId xmlns:a16="http://schemas.microsoft.com/office/drawing/2014/main" id="{149069AB-8CC2-4AE8-AEAC-F3005B9477D4}"/>
              </a:ext>
            </a:extLst>
          </p:cNvPr>
          <p:cNvSpPr>
            <a:spLocks noGrp="1"/>
          </p:cNvSpPr>
          <p:nvPr>
            <p:ph type="title"/>
          </p:nvPr>
        </p:nvSpPr>
        <p:spPr/>
        <p:txBody>
          <a:bodyPr/>
          <a:lstStyle/>
          <a:p>
            <a:r>
              <a:rPr lang="en-US" dirty="0"/>
              <a:t>Training Scenarios</a:t>
            </a:r>
          </a:p>
        </p:txBody>
      </p:sp>
    </p:spTree>
    <p:extLst>
      <p:ext uri="{BB962C8B-B14F-4D97-AF65-F5344CB8AC3E}">
        <p14:creationId xmlns:p14="http://schemas.microsoft.com/office/powerpoint/2010/main" val="2445382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CC358-DFDA-48C4-B7A4-C54D4E657BD4}"/>
              </a:ext>
            </a:extLst>
          </p:cNvPr>
          <p:cNvSpPr>
            <a:spLocks noGrp="1"/>
          </p:cNvSpPr>
          <p:nvPr>
            <p:ph type="title"/>
          </p:nvPr>
        </p:nvSpPr>
        <p:spPr/>
        <p:txBody>
          <a:bodyPr/>
          <a:lstStyle/>
          <a:p>
            <a:r>
              <a:rPr lang="en-US" dirty="0"/>
              <a:t>Scenario 1</a:t>
            </a:r>
          </a:p>
        </p:txBody>
      </p:sp>
      <p:sp>
        <p:nvSpPr>
          <p:cNvPr id="3" name="Subtitle 2">
            <a:extLst>
              <a:ext uri="{FF2B5EF4-FFF2-40B4-BE49-F238E27FC236}">
                <a16:creationId xmlns:a16="http://schemas.microsoft.com/office/drawing/2014/main" id="{7B1929AC-02A5-494F-9C46-4D4201A0CA3C}"/>
              </a:ext>
            </a:extLst>
          </p:cNvPr>
          <p:cNvSpPr>
            <a:spLocks noGrp="1"/>
          </p:cNvSpPr>
          <p:nvPr>
            <p:ph type="subTitle" idx="1"/>
          </p:nvPr>
        </p:nvSpPr>
        <p:spPr/>
        <p:txBody>
          <a:bodyPr/>
          <a:lstStyle/>
          <a:p>
            <a:r>
              <a:rPr lang="en-US" i="1" dirty="0"/>
              <a:t>What type of reporting obligations does Jane have?</a:t>
            </a:r>
            <a:endParaRPr lang="en-US" dirty="0"/>
          </a:p>
          <a:p>
            <a:endParaRPr lang="en-US" dirty="0"/>
          </a:p>
        </p:txBody>
      </p:sp>
      <p:sp>
        <p:nvSpPr>
          <p:cNvPr id="4" name="Text Placeholder 3">
            <a:extLst>
              <a:ext uri="{FF2B5EF4-FFF2-40B4-BE49-F238E27FC236}">
                <a16:creationId xmlns:a16="http://schemas.microsoft.com/office/drawing/2014/main" id="{8F4896E9-3A4D-43CA-9EFA-3D7234FC6E08}"/>
              </a:ext>
            </a:extLst>
          </p:cNvPr>
          <p:cNvSpPr>
            <a:spLocks noGrp="1"/>
          </p:cNvSpPr>
          <p:nvPr>
            <p:ph type="body" idx="2"/>
          </p:nvPr>
        </p:nvSpPr>
        <p:spPr/>
        <p:txBody>
          <a:bodyPr/>
          <a:lstStyle/>
          <a:p>
            <a:pPr marL="114300" indent="0">
              <a:buNone/>
            </a:pPr>
            <a:r>
              <a:rPr lang="en-US" sz="1600" dirty="0"/>
              <a:t>Jane is an undergraduate student and a residence assistant in Jerome. While making her rounds through the dorm, she comes upon one of the Jerome residents, Betsy, who is talking to her (Betsy’s) friend Kate. Jane stops to visit with Betsy and Kate and to make sure that Betsy is ok. Kate, and then Betsy, tell Jane that Betsy was drinking with some friends and classmates the previous weekend. Betsy had too much to drink, and one of the classmates, Dave, walked Betsy back to her dorm. However, when they got there, Dave went with Betsy into her dorm room. She states that she does not remember much afterwards, as she thinks she either blacked out or fell asleep. Betsy states that she awoke to find Dave engaging in vaginal intercourse with her. She states that she tried to push him away and tell him ‘no.’ She states that her memory goes black after that, and he was gone when she awoke in the morning.</a:t>
            </a:r>
          </a:p>
        </p:txBody>
      </p:sp>
    </p:spTree>
    <p:extLst>
      <p:ext uri="{BB962C8B-B14F-4D97-AF65-F5344CB8AC3E}">
        <p14:creationId xmlns:p14="http://schemas.microsoft.com/office/powerpoint/2010/main" val="2322929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CC358-DFDA-48C4-B7A4-C54D4E657BD4}"/>
              </a:ext>
            </a:extLst>
          </p:cNvPr>
          <p:cNvSpPr>
            <a:spLocks noGrp="1"/>
          </p:cNvSpPr>
          <p:nvPr>
            <p:ph type="title"/>
          </p:nvPr>
        </p:nvSpPr>
        <p:spPr/>
        <p:txBody>
          <a:bodyPr/>
          <a:lstStyle/>
          <a:p>
            <a:r>
              <a:rPr lang="en-US" dirty="0"/>
              <a:t>Scenario 1</a:t>
            </a:r>
          </a:p>
        </p:txBody>
      </p:sp>
      <p:sp>
        <p:nvSpPr>
          <p:cNvPr id="3" name="Subtitle 2">
            <a:extLst>
              <a:ext uri="{FF2B5EF4-FFF2-40B4-BE49-F238E27FC236}">
                <a16:creationId xmlns:a16="http://schemas.microsoft.com/office/drawing/2014/main" id="{7B1929AC-02A5-494F-9C46-4D4201A0CA3C}"/>
              </a:ext>
            </a:extLst>
          </p:cNvPr>
          <p:cNvSpPr>
            <a:spLocks noGrp="1"/>
          </p:cNvSpPr>
          <p:nvPr>
            <p:ph type="subTitle" idx="1"/>
          </p:nvPr>
        </p:nvSpPr>
        <p:spPr/>
        <p:txBody>
          <a:bodyPr/>
          <a:lstStyle/>
          <a:p>
            <a:r>
              <a:rPr lang="en-US" i="1" dirty="0"/>
              <a:t>What type of reporting obligations does Jane have?</a:t>
            </a:r>
            <a:endParaRPr lang="en-US" dirty="0"/>
          </a:p>
        </p:txBody>
      </p:sp>
      <p:sp>
        <p:nvSpPr>
          <p:cNvPr id="4" name="Text Placeholder 3">
            <a:extLst>
              <a:ext uri="{FF2B5EF4-FFF2-40B4-BE49-F238E27FC236}">
                <a16:creationId xmlns:a16="http://schemas.microsoft.com/office/drawing/2014/main" id="{8F4896E9-3A4D-43CA-9EFA-3D7234FC6E08}"/>
              </a:ext>
            </a:extLst>
          </p:cNvPr>
          <p:cNvSpPr>
            <a:spLocks noGrp="1"/>
          </p:cNvSpPr>
          <p:nvPr>
            <p:ph type="body" idx="2"/>
          </p:nvPr>
        </p:nvSpPr>
        <p:spPr/>
        <p:txBody>
          <a:bodyPr/>
          <a:lstStyle/>
          <a:p>
            <a:pPr marL="114300" indent="0">
              <a:buNone/>
            </a:pPr>
            <a:r>
              <a:rPr lang="en-US" dirty="0"/>
              <a:t>Jane’s first priority is, and should be, trying to put Kate in contact with resources at the University such as the Title IX office, the Counseling Center, the Health Clinic, and/or the University of Dallas Police Department.</a:t>
            </a:r>
          </a:p>
          <a:p>
            <a:pPr marL="114300" indent="0">
              <a:buNone/>
            </a:pPr>
            <a:endParaRPr lang="en-US" dirty="0"/>
          </a:p>
          <a:p>
            <a:pPr marL="114300" indent="0">
              <a:buNone/>
            </a:pPr>
            <a:r>
              <a:rPr lang="en-US" dirty="0"/>
              <a:t>In addition, Jane has certain reporting obligations that she must fulfill:</a:t>
            </a:r>
          </a:p>
          <a:p>
            <a:pPr marL="114300" indent="0">
              <a:buNone/>
            </a:pPr>
            <a:endParaRPr lang="en-US" dirty="0"/>
          </a:p>
        </p:txBody>
      </p:sp>
    </p:spTree>
    <p:extLst>
      <p:ext uri="{BB962C8B-B14F-4D97-AF65-F5344CB8AC3E}">
        <p14:creationId xmlns:p14="http://schemas.microsoft.com/office/powerpoint/2010/main" val="1235415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CC358-DFDA-48C4-B7A4-C54D4E657BD4}"/>
              </a:ext>
            </a:extLst>
          </p:cNvPr>
          <p:cNvSpPr>
            <a:spLocks noGrp="1"/>
          </p:cNvSpPr>
          <p:nvPr>
            <p:ph type="title"/>
          </p:nvPr>
        </p:nvSpPr>
        <p:spPr/>
        <p:txBody>
          <a:bodyPr/>
          <a:lstStyle/>
          <a:p>
            <a:r>
              <a:rPr lang="en-US" dirty="0"/>
              <a:t>Scenario 1</a:t>
            </a:r>
          </a:p>
        </p:txBody>
      </p:sp>
      <p:sp>
        <p:nvSpPr>
          <p:cNvPr id="3" name="Subtitle 2">
            <a:extLst>
              <a:ext uri="{FF2B5EF4-FFF2-40B4-BE49-F238E27FC236}">
                <a16:creationId xmlns:a16="http://schemas.microsoft.com/office/drawing/2014/main" id="{7B1929AC-02A5-494F-9C46-4D4201A0CA3C}"/>
              </a:ext>
            </a:extLst>
          </p:cNvPr>
          <p:cNvSpPr>
            <a:spLocks noGrp="1"/>
          </p:cNvSpPr>
          <p:nvPr>
            <p:ph type="subTitle" idx="1"/>
          </p:nvPr>
        </p:nvSpPr>
        <p:spPr/>
        <p:txBody>
          <a:bodyPr/>
          <a:lstStyle/>
          <a:p>
            <a:r>
              <a:rPr lang="en-US" i="1" dirty="0"/>
              <a:t>What type of reporting obligations does Jane have?</a:t>
            </a:r>
            <a:endParaRPr lang="en-US" dirty="0"/>
          </a:p>
        </p:txBody>
      </p:sp>
      <p:sp>
        <p:nvSpPr>
          <p:cNvPr id="4" name="Text Placeholder 3">
            <a:extLst>
              <a:ext uri="{FF2B5EF4-FFF2-40B4-BE49-F238E27FC236}">
                <a16:creationId xmlns:a16="http://schemas.microsoft.com/office/drawing/2014/main" id="{8F4896E9-3A4D-43CA-9EFA-3D7234FC6E08}"/>
              </a:ext>
            </a:extLst>
          </p:cNvPr>
          <p:cNvSpPr>
            <a:spLocks noGrp="1"/>
          </p:cNvSpPr>
          <p:nvPr>
            <p:ph type="body" idx="2"/>
          </p:nvPr>
        </p:nvSpPr>
        <p:spPr/>
        <p:txBody>
          <a:bodyPr/>
          <a:lstStyle/>
          <a:p>
            <a:r>
              <a:rPr lang="en-US" sz="1600" i="1" dirty="0"/>
              <a:t>First</a:t>
            </a:r>
            <a:r>
              <a:rPr lang="en-US" sz="1600" dirty="0"/>
              <a:t>, Jane must notify the Title IX Coordinator or one of the deputy Title IX Coordinators about the incident. Jane must provide the Coordinator with </a:t>
            </a:r>
            <a:r>
              <a:rPr lang="en-US" sz="1600" i="1" dirty="0"/>
              <a:t>all</a:t>
            </a:r>
            <a:r>
              <a:rPr lang="en-US" sz="1600" dirty="0"/>
              <a:t> the relevant information that Jane knows. That would include the type of incident (rape), the location of the incident (Jerome Hall), the date or approximate date the incident occurred (the previous weekend), the names of the individuals with possible information (Betsy, Kate, Dave), and </a:t>
            </a:r>
            <a:r>
              <a:rPr lang="en-US" sz="1600" i="1" dirty="0"/>
              <a:t>all</a:t>
            </a:r>
            <a:r>
              <a:rPr lang="en-US" sz="1600" dirty="0"/>
              <a:t> information that Jane knows about the incident. However, Jane is not required (and generally should not) ask detailed questions of Betsy or Kate nor attempt to investigate the incident.</a:t>
            </a:r>
            <a:endParaRPr lang="en-US" dirty="0"/>
          </a:p>
        </p:txBody>
      </p:sp>
    </p:spTree>
    <p:extLst>
      <p:ext uri="{BB962C8B-B14F-4D97-AF65-F5344CB8AC3E}">
        <p14:creationId xmlns:p14="http://schemas.microsoft.com/office/powerpoint/2010/main" val="3520565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CC358-DFDA-48C4-B7A4-C54D4E657BD4}"/>
              </a:ext>
            </a:extLst>
          </p:cNvPr>
          <p:cNvSpPr>
            <a:spLocks noGrp="1"/>
          </p:cNvSpPr>
          <p:nvPr>
            <p:ph type="title"/>
          </p:nvPr>
        </p:nvSpPr>
        <p:spPr/>
        <p:txBody>
          <a:bodyPr/>
          <a:lstStyle/>
          <a:p>
            <a:r>
              <a:rPr lang="en-US" dirty="0"/>
              <a:t>Scenario 1</a:t>
            </a:r>
          </a:p>
        </p:txBody>
      </p:sp>
      <p:sp>
        <p:nvSpPr>
          <p:cNvPr id="3" name="Subtitle 2">
            <a:extLst>
              <a:ext uri="{FF2B5EF4-FFF2-40B4-BE49-F238E27FC236}">
                <a16:creationId xmlns:a16="http://schemas.microsoft.com/office/drawing/2014/main" id="{7B1929AC-02A5-494F-9C46-4D4201A0CA3C}"/>
              </a:ext>
            </a:extLst>
          </p:cNvPr>
          <p:cNvSpPr>
            <a:spLocks noGrp="1"/>
          </p:cNvSpPr>
          <p:nvPr>
            <p:ph type="subTitle" idx="1"/>
          </p:nvPr>
        </p:nvSpPr>
        <p:spPr/>
        <p:txBody>
          <a:bodyPr/>
          <a:lstStyle/>
          <a:p>
            <a:r>
              <a:rPr lang="en-US" i="1" dirty="0"/>
              <a:t>What type of reporting obligations does Jane have?</a:t>
            </a:r>
            <a:endParaRPr lang="en-US" dirty="0"/>
          </a:p>
        </p:txBody>
      </p:sp>
      <p:sp>
        <p:nvSpPr>
          <p:cNvPr id="4" name="Text Placeholder 3">
            <a:extLst>
              <a:ext uri="{FF2B5EF4-FFF2-40B4-BE49-F238E27FC236}">
                <a16:creationId xmlns:a16="http://schemas.microsoft.com/office/drawing/2014/main" id="{8F4896E9-3A4D-43CA-9EFA-3D7234FC6E08}"/>
              </a:ext>
            </a:extLst>
          </p:cNvPr>
          <p:cNvSpPr>
            <a:spLocks noGrp="1"/>
          </p:cNvSpPr>
          <p:nvPr>
            <p:ph type="body" idx="2"/>
          </p:nvPr>
        </p:nvSpPr>
        <p:spPr/>
        <p:txBody>
          <a:bodyPr/>
          <a:lstStyle/>
          <a:p>
            <a:r>
              <a:rPr lang="en-US" sz="1600" i="1" dirty="0"/>
              <a:t>Second</a:t>
            </a:r>
            <a:r>
              <a:rPr lang="en-US" sz="1600" dirty="0"/>
              <a:t>, Jane must notify the University of Dallas Police Department that she, as a campus security authority, received information about a </a:t>
            </a:r>
            <a:r>
              <a:rPr lang="en-US" sz="1600" dirty="0" err="1"/>
              <a:t>Clery</a:t>
            </a:r>
            <a:r>
              <a:rPr lang="en-US" sz="1600" dirty="0"/>
              <a:t>-reportable incident on campus. Jane will need to tell UDPD the type of incident (rape), the location of the incident (Jerome Hall), and the date or approximate date the incident occurred (the previous weekend). Jane does </a:t>
            </a:r>
            <a:r>
              <a:rPr lang="en-US" sz="1600" i="1" dirty="0"/>
              <a:t>not</a:t>
            </a:r>
            <a:r>
              <a:rPr lang="en-US" sz="1600" dirty="0"/>
              <a:t> need to tell UDPD the identity of Betsy, Kate, or Dave. It is up to Betsy to decide whether she wants to report the incident to the police. Jane’s obligation is to provide basic information to UDPD for documenting in the University’s crime log and in its crime statistics. Again, Jane is not required (and generally should not) ask detailed questions of Betsy or Kate nor attempt to investigate the incident.</a:t>
            </a:r>
          </a:p>
        </p:txBody>
      </p:sp>
    </p:spTree>
    <p:extLst>
      <p:ext uri="{BB962C8B-B14F-4D97-AF65-F5344CB8AC3E}">
        <p14:creationId xmlns:p14="http://schemas.microsoft.com/office/powerpoint/2010/main" val="878780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CC358-DFDA-48C4-B7A4-C54D4E657BD4}"/>
              </a:ext>
            </a:extLst>
          </p:cNvPr>
          <p:cNvSpPr>
            <a:spLocks noGrp="1"/>
          </p:cNvSpPr>
          <p:nvPr>
            <p:ph type="title"/>
          </p:nvPr>
        </p:nvSpPr>
        <p:spPr/>
        <p:txBody>
          <a:bodyPr/>
          <a:lstStyle/>
          <a:p>
            <a:r>
              <a:rPr lang="en-US" dirty="0"/>
              <a:t>Scenario 1</a:t>
            </a:r>
          </a:p>
        </p:txBody>
      </p:sp>
      <p:sp>
        <p:nvSpPr>
          <p:cNvPr id="3" name="Subtitle 2">
            <a:extLst>
              <a:ext uri="{FF2B5EF4-FFF2-40B4-BE49-F238E27FC236}">
                <a16:creationId xmlns:a16="http://schemas.microsoft.com/office/drawing/2014/main" id="{7B1929AC-02A5-494F-9C46-4D4201A0CA3C}"/>
              </a:ext>
            </a:extLst>
          </p:cNvPr>
          <p:cNvSpPr>
            <a:spLocks noGrp="1"/>
          </p:cNvSpPr>
          <p:nvPr>
            <p:ph type="subTitle" idx="1"/>
          </p:nvPr>
        </p:nvSpPr>
        <p:spPr/>
        <p:txBody>
          <a:bodyPr/>
          <a:lstStyle/>
          <a:p>
            <a:r>
              <a:rPr lang="en-US" i="1" dirty="0"/>
              <a:t>What type of reporting obligations does Jane have?</a:t>
            </a:r>
            <a:endParaRPr lang="en-US" dirty="0"/>
          </a:p>
        </p:txBody>
      </p:sp>
      <p:sp>
        <p:nvSpPr>
          <p:cNvPr id="4" name="Text Placeholder 3">
            <a:extLst>
              <a:ext uri="{FF2B5EF4-FFF2-40B4-BE49-F238E27FC236}">
                <a16:creationId xmlns:a16="http://schemas.microsoft.com/office/drawing/2014/main" id="{8F4896E9-3A4D-43CA-9EFA-3D7234FC6E08}"/>
              </a:ext>
            </a:extLst>
          </p:cNvPr>
          <p:cNvSpPr>
            <a:spLocks noGrp="1"/>
          </p:cNvSpPr>
          <p:nvPr>
            <p:ph type="body" idx="2"/>
          </p:nvPr>
        </p:nvSpPr>
        <p:spPr/>
        <p:txBody>
          <a:bodyPr/>
          <a:lstStyle/>
          <a:p>
            <a:pPr marL="114300" indent="0">
              <a:buNone/>
            </a:pPr>
            <a:r>
              <a:rPr lang="en-US" dirty="0"/>
              <a:t>Jane </a:t>
            </a:r>
            <a:r>
              <a:rPr lang="en-US" b="1" dirty="0"/>
              <a:t>must</a:t>
            </a:r>
            <a:r>
              <a:rPr lang="en-US" dirty="0"/>
              <a:t> notify the Office of Civil Rights and Title IX and the University of Dallas Police Department of this incident, regardless of whether she has also reported the incident to the Office of Student Affairs.</a:t>
            </a:r>
          </a:p>
        </p:txBody>
      </p:sp>
    </p:spTree>
    <p:extLst>
      <p:ext uri="{BB962C8B-B14F-4D97-AF65-F5344CB8AC3E}">
        <p14:creationId xmlns:p14="http://schemas.microsoft.com/office/powerpoint/2010/main" val="1790257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58073-174A-4AC6-AE7B-8574E3052AE8}"/>
              </a:ext>
            </a:extLst>
          </p:cNvPr>
          <p:cNvSpPr>
            <a:spLocks noGrp="1"/>
          </p:cNvSpPr>
          <p:nvPr>
            <p:ph type="title"/>
          </p:nvPr>
        </p:nvSpPr>
        <p:spPr/>
        <p:txBody>
          <a:bodyPr/>
          <a:lstStyle/>
          <a:p>
            <a:r>
              <a:rPr lang="en-US" dirty="0"/>
              <a:t>Scenario 2</a:t>
            </a:r>
          </a:p>
        </p:txBody>
      </p:sp>
      <p:sp>
        <p:nvSpPr>
          <p:cNvPr id="3" name="Subtitle 2">
            <a:extLst>
              <a:ext uri="{FF2B5EF4-FFF2-40B4-BE49-F238E27FC236}">
                <a16:creationId xmlns:a16="http://schemas.microsoft.com/office/drawing/2014/main" id="{2147A51A-AD28-427E-9F0F-19034E56FE00}"/>
              </a:ext>
            </a:extLst>
          </p:cNvPr>
          <p:cNvSpPr>
            <a:spLocks noGrp="1"/>
          </p:cNvSpPr>
          <p:nvPr>
            <p:ph type="subTitle" idx="1"/>
          </p:nvPr>
        </p:nvSpPr>
        <p:spPr/>
        <p:txBody>
          <a:bodyPr/>
          <a:lstStyle/>
          <a:p>
            <a:r>
              <a:rPr lang="en-US" i="1" dirty="0"/>
              <a:t>What type of reporting obligations does Sarah have?</a:t>
            </a:r>
            <a:endParaRPr lang="en-US" dirty="0"/>
          </a:p>
          <a:p>
            <a:endParaRPr lang="en-US" dirty="0"/>
          </a:p>
        </p:txBody>
      </p:sp>
      <p:sp>
        <p:nvSpPr>
          <p:cNvPr id="4" name="Text Placeholder 3">
            <a:extLst>
              <a:ext uri="{FF2B5EF4-FFF2-40B4-BE49-F238E27FC236}">
                <a16:creationId xmlns:a16="http://schemas.microsoft.com/office/drawing/2014/main" id="{BB435493-0B61-4E9F-9AA4-E7C59CD97173}"/>
              </a:ext>
            </a:extLst>
          </p:cNvPr>
          <p:cNvSpPr>
            <a:spLocks noGrp="1"/>
          </p:cNvSpPr>
          <p:nvPr>
            <p:ph type="body" idx="2"/>
          </p:nvPr>
        </p:nvSpPr>
        <p:spPr/>
        <p:txBody>
          <a:bodyPr/>
          <a:lstStyle/>
          <a:p>
            <a:pPr marL="114300" indent="0">
              <a:buNone/>
            </a:pPr>
            <a:r>
              <a:rPr lang="en-US" sz="1500" dirty="0"/>
              <a:t>Sarah is an undergraduate student and a residence assistant in Clark Hall. One day while Sarah is hanging out with her long-time friend Clare, Clare tells Sarah that, during their freshman year at UD, Clare had an especially bad experience with a male classmate she briefly dated. Clare tells Sarah that she and the classmate, John, were kissing in the lounge area of Madonna Hall when he moved his hand underneath her shirt and started massaging her breast. Clare tells Sarah that she did not feel comfortable with what John did, did not want him to touch her breasts, and froze when the incident occurred. Clare further states that, once she recovered from her shock, she told John that she did not like what he had done and did not want him to do it again. However, Clare states that, the next night, when they were again kissing, John again reached under her shirt and massaged her breast without her consent. Clare tells Sarah that this is the first time she has ever told anyone about the incident and does not want anyone else to know.</a:t>
            </a:r>
          </a:p>
        </p:txBody>
      </p:sp>
    </p:spTree>
    <p:extLst>
      <p:ext uri="{BB962C8B-B14F-4D97-AF65-F5344CB8AC3E}">
        <p14:creationId xmlns:p14="http://schemas.microsoft.com/office/powerpoint/2010/main" val="645432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D6DA2-C390-4C21-AE2A-E397B696C59E}"/>
              </a:ext>
            </a:extLst>
          </p:cNvPr>
          <p:cNvSpPr>
            <a:spLocks noGrp="1"/>
          </p:cNvSpPr>
          <p:nvPr>
            <p:ph type="title"/>
          </p:nvPr>
        </p:nvSpPr>
        <p:spPr/>
        <p:txBody>
          <a:bodyPr/>
          <a:lstStyle/>
          <a:p>
            <a:r>
              <a:rPr lang="en-US" dirty="0"/>
              <a:t>Scenario 2</a:t>
            </a:r>
          </a:p>
        </p:txBody>
      </p:sp>
      <p:sp>
        <p:nvSpPr>
          <p:cNvPr id="3" name="Subtitle 2">
            <a:extLst>
              <a:ext uri="{FF2B5EF4-FFF2-40B4-BE49-F238E27FC236}">
                <a16:creationId xmlns:a16="http://schemas.microsoft.com/office/drawing/2014/main" id="{0C0871FE-B070-43A6-AED3-9B648BC7FEA7}"/>
              </a:ext>
            </a:extLst>
          </p:cNvPr>
          <p:cNvSpPr>
            <a:spLocks noGrp="1"/>
          </p:cNvSpPr>
          <p:nvPr>
            <p:ph type="subTitle" idx="1"/>
          </p:nvPr>
        </p:nvSpPr>
        <p:spPr/>
        <p:txBody>
          <a:bodyPr/>
          <a:lstStyle/>
          <a:p>
            <a:r>
              <a:rPr lang="en-US" i="1" dirty="0"/>
              <a:t>What type of reporting obligations does Sarah have?</a:t>
            </a:r>
            <a:endParaRPr lang="en-US" dirty="0"/>
          </a:p>
        </p:txBody>
      </p:sp>
      <p:sp>
        <p:nvSpPr>
          <p:cNvPr id="4" name="Text Placeholder 3">
            <a:extLst>
              <a:ext uri="{FF2B5EF4-FFF2-40B4-BE49-F238E27FC236}">
                <a16:creationId xmlns:a16="http://schemas.microsoft.com/office/drawing/2014/main" id="{B04BABB9-410D-4F2F-930B-64273D805CFA}"/>
              </a:ext>
            </a:extLst>
          </p:cNvPr>
          <p:cNvSpPr>
            <a:spLocks noGrp="1"/>
          </p:cNvSpPr>
          <p:nvPr>
            <p:ph type="body" idx="2"/>
          </p:nvPr>
        </p:nvSpPr>
        <p:spPr/>
        <p:txBody>
          <a:bodyPr/>
          <a:lstStyle/>
          <a:p>
            <a:pPr marL="114300" indent="0">
              <a:buNone/>
            </a:pPr>
            <a:r>
              <a:rPr lang="en-US" dirty="0"/>
              <a:t>Despite Clare’s request that Sarah not tell anyone about the incident, Sarah has an obligation to report the incident. </a:t>
            </a:r>
          </a:p>
        </p:txBody>
      </p:sp>
    </p:spTree>
    <p:extLst>
      <p:ext uri="{BB962C8B-B14F-4D97-AF65-F5344CB8AC3E}">
        <p14:creationId xmlns:p14="http://schemas.microsoft.com/office/powerpoint/2010/main" val="224409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D6DA2-C390-4C21-AE2A-E397B696C59E}"/>
              </a:ext>
            </a:extLst>
          </p:cNvPr>
          <p:cNvSpPr>
            <a:spLocks noGrp="1"/>
          </p:cNvSpPr>
          <p:nvPr>
            <p:ph type="title"/>
          </p:nvPr>
        </p:nvSpPr>
        <p:spPr/>
        <p:txBody>
          <a:bodyPr/>
          <a:lstStyle/>
          <a:p>
            <a:r>
              <a:rPr lang="en-US" dirty="0"/>
              <a:t>Scenario 2</a:t>
            </a:r>
          </a:p>
        </p:txBody>
      </p:sp>
      <p:sp>
        <p:nvSpPr>
          <p:cNvPr id="3" name="Subtitle 2">
            <a:extLst>
              <a:ext uri="{FF2B5EF4-FFF2-40B4-BE49-F238E27FC236}">
                <a16:creationId xmlns:a16="http://schemas.microsoft.com/office/drawing/2014/main" id="{0C0871FE-B070-43A6-AED3-9B648BC7FEA7}"/>
              </a:ext>
            </a:extLst>
          </p:cNvPr>
          <p:cNvSpPr>
            <a:spLocks noGrp="1"/>
          </p:cNvSpPr>
          <p:nvPr>
            <p:ph type="subTitle" idx="1"/>
          </p:nvPr>
        </p:nvSpPr>
        <p:spPr/>
        <p:txBody>
          <a:bodyPr/>
          <a:lstStyle/>
          <a:p>
            <a:r>
              <a:rPr lang="en-US" i="1" dirty="0"/>
              <a:t>What type of reporting obligations does Sarah have?</a:t>
            </a:r>
            <a:endParaRPr lang="en-US" dirty="0"/>
          </a:p>
        </p:txBody>
      </p:sp>
      <p:sp>
        <p:nvSpPr>
          <p:cNvPr id="4" name="Text Placeholder 3">
            <a:extLst>
              <a:ext uri="{FF2B5EF4-FFF2-40B4-BE49-F238E27FC236}">
                <a16:creationId xmlns:a16="http://schemas.microsoft.com/office/drawing/2014/main" id="{B04BABB9-410D-4F2F-930B-64273D805CFA}"/>
              </a:ext>
            </a:extLst>
          </p:cNvPr>
          <p:cNvSpPr>
            <a:spLocks noGrp="1"/>
          </p:cNvSpPr>
          <p:nvPr>
            <p:ph type="body" idx="2"/>
          </p:nvPr>
        </p:nvSpPr>
        <p:spPr/>
        <p:txBody>
          <a:bodyPr/>
          <a:lstStyle/>
          <a:p>
            <a:r>
              <a:rPr lang="en-US" i="1" dirty="0"/>
              <a:t>First</a:t>
            </a:r>
            <a:r>
              <a:rPr lang="en-US" dirty="0"/>
              <a:t>, Sarah must notify the Title IX Coordinator or one of the deputy Title IX Coordinators about the incident. Sarah must provide the Coordinator with </a:t>
            </a:r>
            <a:r>
              <a:rPr lang="en-US" i="1" dirty="0"/>
              <a:t>all</a:t>
            </a:r>
            <a:r>
              <a:rPr lang="en-US" dirty="0"/>
              <a:t> the relevant information that Sarah knows. That would include the type of incident (fondling), the location of the incident (Madonna Hall), the date or approximate date the incident occurred (the academic year), the names of the individuals with possible information (Clare and John), and </a:t>
            </a:r>
            <a:r>
              <a:rPr lang="en-US" i="1" dirty="0"/>
              <a:t>all</a:t>
            </a:r>
            <a:r>
              <a:rPr lang="en-US" dirty="0"/>
              <a:t> information that Sarah knows about the incident. Sarah should also tell the Coordinator that Clare did not want the information disclosed.</a:t>
            </a:r>
          </a:p>
          <a:p>
            <a:r>
              <a:rPr lang="en-US" dirty="0"/>
              <a:t>Sarah is not required, however, (and generally should not) ask detailed questions of Clare nor attempt to investigate the incident.</a:t>
            </a:r>
          </a:p>
          <a:p>
            <a:endParaRPr lang="en-US" dirty="0"/>
          </a:p>
        </p:txBody>
      </p:sp>
    </p:spTree>
    <p:extLst>
      <p:ext uri="{BB962C8B-B14F-4D97-AF65-F5344CB8AC3E}">
        <p14:creationId xmlns:p14="http://schemas.microsoft.com/office/powerpoint/2010/main" val="1418542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D6DA2-C390-4C21-AE2A-E397B696C59E}"/>
              </a:ext>
            </a:extLst>
          </p:cNvPr>
          <p:cNvSpPr>
            <a:spLocks noGrp="1"/>
          </p:cNvSpPr>
          <p:nvPr>
            <p:ph type="title"/>
          </p:nvPr>
        </p:nvSpPr>
        <p:spPr/>
        <p:txBody>
          <a:bodyPr/>
          <a:lstStyle/>
          <a:p>
            <a:r>
              <a:rPr lang="en-US" dirty="0"/>
              <a:t>Scenario 2</a:t>
            </a:r>
          </a:p>
        </p:txBody>
      </p:sp>
      <p:sp>
        <p:nvSpPr>
          <p:cNvPr id="3" name="Subtitle 2">
            <a:extLst>
              <a:ext uri="{FF2B5EF4-FFF2-40B4-BE49-F238E27FC236}">
                <a16:creationId xmlns:a16="http://schemas.microsoft.com/office/drawing/2014/main" id="{0C0871FE-B070-43A6-AED3-9B648BC7FEA7}"/>
              </a:ext>
            </a:extLst>
          </p:cNvPr>
          <p:cNvSpPr>
            <a:spLocks noGrp="1"/>
          </p:cNvSpPr>
          <p:nvPr>
            <p:ph type="subTitle" idx="1"/>
          </p:nvPr>
        </p:nvSpPr>
        <p:spPr/>
        <p:txBody>
          <a:bodyPr/>
          <a:lstStyle/>
          <a:p>
            <a:r>
              <a:rPr lang="en-US" i="1" dirty="0"/>
              <a:t>What type of reporting obligations does Sarah have?</a:t>
            </a:r>
            <a:endParaRPr lang="en-US" dirty="0"/>
          </a:p>
        </p:txBody>
      </p:sp>
      <p:sp>
        <p:nvSpPr>
          <p:cNvPr id="4" name="Text Placeholder 3">
            <a:extLst>
              <a:ext uri="{FF2B5EF4-FFF2-40B4-BE49-F238E27FC236}">
                <a16:creationId xmlns:a16="http://schemas.microsoft.com/office/drawing/2014/main" id="{B04BABB9-410D-4F2F-930B-64273D805CFA}"/>
              </a:ext>
            </a:extLst>
          </p:cNvPr>
          <p:cNvSpPr>
            <a:spLocks noGrp="1"/>
          </p:cNvSpPr>
          <p:nvPr>
            <p:ph type="body" idx="2"/>
          </p:nvPr>
        </p:nvSpPr>
        <p:spPr/>
        <p:txBody>
          <a:bodyPr/>
          <a:lstStyle/>
          <a:p>
            <a:r>
              <a:rPr lang="en-US" sz="1600" i="1" dirty="0"/>
              <a:t>Second</a:t>
            </a:r>
            <a:r>
              <a:rPr lang="en-US" sz="1600" dirty="0"/>
              <a:t>, Sarah must notify the University of Dallas Police Department that she, as a campus security authority, received information about a </a:t>
            </a:r>
            <a:r>
              <a:rPr lang="en-US" sz="1600" dirty="0" err="1"/>
              <a:t>Clery</a:t>
            </a:r>
            <a:r>
              <a:rPr lang="en-US" sz="1600" dirty="0"/>
              <a:t>-reportable incident on campus. Sarah will need to tell UDPD the type of incident (fondling), the location of the incident (Madonna Hall), and the date or approximate date the incident occurred (the academic year). Sarah does </a:t>
            </a:r>
            <a:r>
              <a:rPr lang="en-US" sz="1600" i="1" dirty="0"/>
              <a:t>not</a:t>
            </a:r>
            <a:r>
              <a:rPr lang="en-US" sz="1600" dirty="0"/>
              <a:t> need to tell UDPD the identity of Clare or John. It is up to Clare to decide whether she wants to report the incident to the police. Sarah’s obligation is to provide basic information to UDPD for documenting in the University’s crime log and in its crime statistics. Again, Sarah is not required (and generally should not) ask detailed questions of Clare nor attempt to investigate the incident.</a:t>
            </a:r>
            <a:endParaRPr lang="en-US" dirty="0"/>
          </a:p>
        </p:txBody>
      </p:sp>
    </p:spTree>
    <p:extLst>
      <p:ext uri="{BB962C8B-B14F-4D97-AF65-F5344CB8AC3E}">
        <p14:creationId xmlns:p14="http://schemas.microsoft.com/office/powerpoint/2010/main" val="480097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0"/>
          <p:cNvSpPr txBox="1">
            <a:spLocks noGrp="1"/>
          </p:cNvSpPr>
          <p:nvPr>
            <p:ph type="title"/>
          </p:nvPr>
        </p:nvSpPr>
        <p:spPr>
          <a:xfrm>
            <a:off x="314025" y="239924"/>
            <a:ext cx="8520600" cy="55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Overview of UD’s Civil Rights Policies</a:t>
            </a:r>
            <a:endParaRPr dirty="0"/>
          </a:p>
        </p:txBody>
      </p:sp>
      <p:sp>
        <p:nvSpPr>
          <p:cNvPr id="58" name="Google Shape;58;p10"/>
          <p:cNvSpPr txBox="1">
            <a:spLocks noGrp="1"/>
          </p:cNvSpPr>
          <p:nvPr>
            <p:ph type="subTitle" idx="1"/>
          </p:nvPr>
        </p:nvSpPr>
        <p:spPr>
          <a:xfrm>
            <a:off x="323275" y="720219"/>
            <a:ext cx="85206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endParaRPr dirty="0"/>
          </a:p>
        </p:txBody>
      </p:sp>
      <p:sp>
        <p:nvSpPr>
          <p:cNvPr id="59" name="Google Shape;59;p10"/>
          <p:cNvSpPr txBox="1">
            <a:spLocks noGrp="1"/>
          </p:cNvSpPr>
          <p:nvPr>
            <p:ph type="body" idx="2"/>
          </p:nvPr>
        </p:nvSpPr>
        <p:spPr>
          <a:xfrm>
            <a:off x="323274" y="682247"/>
            <a:ext cx="8509025" cy="3735053"/>
          </a:xfrm>
          <a:prstGeom prst="rect">
            <a:avLst/>
          </a:prstGeom>
        </p:spPr>
        <p:txBody>
          <a:bodyPr spcFirstLastPara="1" wrap="square" lIns="91425" tIns="91425" rIns="91425" bIns="91425" anchor="t" anchorCtr="0">
            <a:noAutofit/>
          </a:bodyPr>
          <a:lstStyle/>
          <a:p>
            <a:pPr marL="285750" indent="-285750">
              <a:lnSpc>
                <a:spcPct val="100000"/>
              </a:lnSpc>
            </a:pPr>
            <a:endParaRPr lang="en-US" dirty="0"/>
          </a:p>
          <a:p>
            <a:pPr marL="285750" indent="-285750">
              <a:lnSpc>
                <a:spcPct val="100000"/>
              </a:lnSpc>
            </a:pPr>
            <a:r>
              <a:rPr lang="en-US" dirty="0"/>
              <a:t>Catholic Identity</a:t>
            </a:r>
          </a:p>
          <a:p>
            <a:pPr marL="0" indent="0">
              <a:lnSpc>
                <a:spcPct val="100000"/>
              </a:lnSpc>
              <a:buNone/>
            </a:pPr>
            <a:endParaRPr lang="en-US" sz="900" dirty="0"/>
          </a:p>
          <a:p>
            <a:pPr marL="285750" indent="-285750">
              <a:lnSpc>
                <a:spcPct val="100000"/>
              </a:lnSpc>
            </a:pPr>
            <a:r>
              <a:rPr lang="en-US" dirty="0"/>
              <a:t>Federal &amp; State Laws </a:t>
            </a:r>
          </a:p>
          <a:p>
            <a:pPr marL="742950" lvl="1" indent="-285750">
              <a:lnSpc>
                <a:spcPct val="100000"/>
              </a:lnSpc>
            </a:pPr>
            <a:r>
              <a:rPr lang="en-US" dirty="0"/>
              <a:t>The University will not discriminate against any Employee, applicant for employment, Student or applicant for admission on the basis of </a:t>
            </a:r>
            <a:r>
              <a:rPr lang="en-US" b="1" dirty="0"/>
              <a:t>race, ethnicity, national origin, sex, pregnancy, disability, veteran status, age, or religion, or any other protected category </a:t>
            </a:r>
            <a:r>
              <a:rPr lang="en-US" dirty="0"/>
              <a:t>under applicable federal, state or local law, except as otherwise permitted by law. </a:t>
            </a:r>
          </a:p>
          <a:p>
            <a:pPr marL="742950" lvl="1" indent="-285750">
              <a:lnSpc>
                <a:spcPct val="100000"/>
              </a:lnSpc>
            </a:pPr>
            <a:r>
              <a:rPr lang="en-US" dirty="0"/>
              <a:t>The University preserves its authority to exercise religious freedom and to remain faithful to its Catholic mission and </a:t>
            </a:r>
            <a:r>
              <a:rPr lang="en-US" i="1" dirty="0"/>
              <a:t>Ex </a:t>
            </a:r>
            <a:r>
              <a:rPr lang="en-US" i="1" dirty="0" err="1"/>
              <a:t>corde</a:t>
            </a:r>
            <a:r>
              <a:rPr lang="en-US" i="1" dirty="0"/>
              <a:t> ecclesiae </a:t>
            </a:r>
            <a:r>
              <a:rPr lang="en-US" dirty="0"/>
              <a:t>in those areas that may be inconsistent with this policy</a:t>
            </a:r>
          </a:p>
          <a:p>
            <a:pPr marL="742950" lvl="1" indent="-285750">
              <a:lnSpc>
                <a:spcPct val="100000"/>
              </a:lnSpc>
              <a:spcBef>
                <a:spcPts val="800"/>
              </a:spcBef>
            </a:pPr>
            <a:endParaRPr lang="en-US" dirty="0"/>
          </a:p>
          <a:p>
            <a:pPr marL="285750" indent="-285750">
              <a:lnSpc>
                <a:spcPct val="100000"/>
              </a:lnSpc>
              <a:spcAft>
                <a:spcPts val="1600"/>
              </a:spcAft>
            </a:pPr>
            <a:r>
              <a:rPr lang="en-US" dirty="0"/>
              <a:t>Relationship to Other Policies (</a:t>
            </a:r>
            <a:r>
              <a:rPr lang="en-US" dirty="0" err="1"/>
              <a:t>e.g.,Student</a:t>
            </a:r>
            <a:r>
              <a:rPr lang="en-US" dirty="0"/>
              <a:t> and Employee Handbook) </a:t>
            </a:r>
          </a:p>
          <a:p>
            <a:pPr marL="457200" lvl="1" indent="0">
              <a:spcAft>
                <a:spcPts val="1600"/>
              </a:spcAft>
              <a:buNone/>
            </a:pPr>
            <a:endParaRPr lang="en-US" dirty="0"/>
          </a:p>
          <a:p>
            <a:pPr marL="742950" lvl="1" indent="-285750">
              <a:spcAft>
                <a:spcPts val="1600"/>
              </a:spcAft>
            </a:pPr>
            <a:endParaRPr lang="en-US" dirty="0"/>
          </a:p>
        </p:txBody>
      </p:sp>
    </p:spTree>
    <p:extLst>
      <p:ext uri="{BB962C8B-B14F-4D97-AF65-F5344CB8AC3E}">
        <p14:creationId xmlns:p14="http://schemas.microsoft.com/office/powerpoint/2010/main" val="1977180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D6DA2-C390-4C21-AE2A-E397B696C59E}"/>
              </a:ext>
            </a:extLst>
          </p:cNvPr>
          <p:cNvSpPr>
            <a:spLocks noGrp="1"/>
          </p:cNvSpPr>
          <p:nvPr>
            <p:ph type="title"/>
          </p:nvPr>
        </p:nvSpPr>
        <p:spPr/>
        <p:txBody>
          <a:bodyPr/>
          <a:lstStyle/>
          <a:p>
            <a:r>
              <a:rPr lang="en-US" dirty="0"/>
              <a:t>Scenario 2</a:t>
            </a:r>
          </a:p>
        </p:txBody>
      </p:sp>
      <p:sp>
        <p:nvSpPr>
          <p:cNvPr id="3" name="Subtitle 2">
            <a:extLst>
              <a:ext uri="{FF2B5EF4-FFF2-40B4-BE49-F238E27FC236}">
                <a16:creationId xmlns:a16="http://schemas.microsoft.com/office/drawing/2014/main" id="{0C0871FE-B070-43A6-AED3-9B648BC7FEA7}"/>
              </a:ext>
            </a:extLst>
          </p:cNvPr>
          <p:cNvSpPr>
            <a:spLocks noGrp="1"/>
          </p:cNvSpPr>
          <p:nvPr>
            <p:ph type="subTitle" idx="1"/>
          </p:nvPr>
        </p:nvSpPr>
        <p:spPr/>
        <p:txBody>
          <a:bodyPr/>
          <a:lstStyle/>
          <a:p>
            <a:r>
              <a:rPr lang="en-US" i="1" dirty="0"/>
              <a:t>What type of reporting obligations does Sarah have?</a:t>
            </a:r>
            <a:endParaRPr lang="en-US" dirty="0"/>
          </a:p>
        </p:txBody>
      </p:sp>
      <p:sp>
        <p:nvSpPr>
          <p:cNvPr id="4" name="Text Placeholder 3">
            <a:extLst>
              <a:ext uri="{FF2B5EF4-FFF2-40B4-BE49-F238E27FC236}">
                <a16:creationId xmlns:a16="http://schemas.microsoft.com/office/drawing/2014/main" id="{B04BABB9-410D-4F2F-930B-64273D805CFA}"/>
              </a:ext>
            </a:extLst>
          </p:cNvPr>
          <p:cNvSpPr>
            <a:spLocks noGrp="1"/>
          </p:cNvSpPr>
          <p:nvPr>
            <p:ph type="body" idx="2"/>
          </p:nvPr>
        </p:nvSpPr>
        <p:spPr/>
        <p:txBody>
          <a:bodyPr/>
          <a:lstStyle/>
          <a:p>
            <a:pPr marL="114300" indent="0">
              <a:buNone/>
            </a:pPr>
            <a:r>
              <a:rPr lang="en-US" dirty="0"/>
              <a:t>Sarah </a:t>
            </a:r>
            <a:r>
              <a:rPr lang="en-US" b="1" dirty="0"/>
              <a:t>must</a:t>
            </a:r>
            <a:r>
              <a:rPr lang="en-US" dirty="0"/>
              <a:t> notify the Office of Civil Rights and Title IX and the University of Dallas Police Department of this incident, regardless of whether she has also reported the incident to the Office of Student Affairs.</a:t>
            </a:r>
          </a:p>
          <a:p>
            <a:endParaRPr lang="en-US" dirty="0"/>
          </a:p>
        </p:txBody>
      </p:sp>
    </p:spTree>
    <p:extLst>
      <p:ext uri="{BB962C8B-B14F-4D97-AF65-F5344CB8AC3E}">
        <p14:creationId xmlns:p14="http://schemas.microsoft.com/office/powerpoint/2010/main" val="188040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A3BDB-5D89-4D47-8C73-E45B6CC3F71E}"/>
              </a:ext>
            </a:extLst>
          </p:cNvPr>
          <p:cNvSpPr>
            <a:spLocks noGrp="1"/>
          </p:cNvSpPr>
          <p:nvPr>
            <p:ph type="title"/>
          </p:nvPr>
        </p:nvSpPr>
        <p:spPr/>
        <p:txBody>
          <a:bodyPr/>
          <a:lstStyle/>
          <a:p>
            <a:r>
              <a:rPr lang="en-US" dirty="0"/>
              <a:t>Scenario 3</a:t>
            </a:r>
          </a:p>
        </p:txBody>
      </p:sp>
      <p:sp>
        <p:nvSpPr>
          <p:cNvPr id="3" name="Subtitle 2">
            <a:extLst>
              <a:ext uri="{FF2B5EF4-FFF2-40B4-BE49-F238E27FC236}">
                <a16:creationId xmlns:a16="http://schemas.microsoft.com/office/drawing/2014/main" id="{FA0E26C9-4ADE-44E5-B71A-992D0DCFD0D5}"/>
              </a:ext>
            </a:extLst>
          </p:cNvPr>
          <p:cNvSpPr>
            <a:spLocks noGrp="1"/>
          </p:cNvSpPr>
          <p:nvPr>
            <p:ph type="subTitle" idx="1"/>
          </p:nvPr>
        </p:nvSpPr>
        <p:spPr/>
        <p:txBody>
          <a:bodyPr/>
          <a:lstStyle/>
          <a:p>
            <a:r>
              <a:rPr lang="en-US" i="1" dirty="0"/>
              <a:t>What type of reporting obligations do Jim and Kim have?</a:t>
            </a:r>
          </a:p>
        </p:txBody>
      </p:sp>
      <p:sp>
        <p:nvSpPr>
          <p:cNvPr id="4" name="Text Placeholder 3">
            <a:extLst>
              <a:ext uri="{FF2B5EF4-FFF2-40B4-BE49-F238E27FC236}">
                <a16:creationId xmlns:a16="http://schemas.microsoft.com/office/drawing/2014/main" id="{B432BB72-D242-4333-A7AB-42A7B8E02205}"/>
              </a:ext>
            </a:extLst>
          </p:cNvPr>
          <p:cNvSpPr>
            <a:spLocks noGrp="1"/>
          </p:cNvSpPr>
          <p:nvPr>
            <p:ph type="body" idx="2"/>
          </p:nvPr>
        </p:nvSpPr>
        <p:spPr/>
        <p:txBody>
          <a:bodyPr/>
          <a:lstStyle/>
          <a:p>
            <a:pPr marL="114300" indent="0">
              <a:buNone/>
            </a:pPr>
            <a:r>
              <a:rPr lang="en-US" sz="1600" dirty="0"/>
              <a:t>Jim is an undergraduate student and also works as a student-worker in the library. Jim comes to work one day looking very upset. His supervisor, Kim, asks him how his day is going. Jim states that he is very upset because of an interaction he had with one of his professors earlier that day. He states that he went to speak to one of his professors about a low grade he received on the midterm. During their discussion about the midterm, the professor said something about Jim having had extra time to complete the midterm and was graded accordingly. Jim receives extra time on exams as a disability accommodation that has been approved by Student Disability Services. Jim believes that the professor penalized Jim’s grade for having used the extra time he was authorized to receive as a disability accommodation.</a:t>
            </a:r>
          </a:p>
        </p:txBody>
      </p:sp>
    </p:spTree>
    <p:extLst>
      <p:ext uri="{BB962C8B-B14F-4D97-AF65-F5344CB8AC3E}">
        <p14:creationId xmlns:p14="http://schemas.microsoft.com/office/powerpoint/2010/main" val="1880508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4BDE8-64C7-45A8-9271-D456457630DE}"/>
              </a:ext>
            </a:extLst>
          </p:cNvPr>
          <p:cNvSpPr>
            <a:spLocks noGrp="1"/>
          </p:cNvSpPr>
          <p:nvPr>
            <p:ph type="title"/>
          </p:nvPr>
        </p:nvSpPr>
        <p:spPr/>
        <p:txBody>
          <a:bodyPr/>
          <a:lstStyle/>
          <a:p>
            <a:r>
              <a:rPr lang="en-US" dirty="0"/>
              <a:t>Scenario 3</a:t>
            </a:r>
          </a:p>
        </p:txBody>
      </p:sp>
      <p:sp>
        <p:nvSpPr>
          <p:cNvPr id="3" name="Subtitle 2">
            <a:extLst>
              <a:ext uri="{FF2B5EF4-FFF2-40B4-BE49-F238E27FC236}">
                <a16:creationId xmlns:a16="http://schemas.microsoft.com/office/drawing/2014/main" id="{2623F645-8EF8-4C99-89AD-40E34ED693AE}"/>
              </a:ext>
            </a:extLst>
          </p:cNvPr>
          <p:cNvSpPr>
            <a:spLocks noGrp="1"/>
          </p:cNvSpPr>
          <p:nvPr>
            <p:ph type="subTitle" idx="1"/>
          </p:nvPr>
        </p:nvSpPr>
        <p:spPr/>
        <p:txBody>
          <a:bodyPr/>
          <a:lstStyle/>
          <a:p>
            <a:r>
              <a:rPr lang="en-US" i="1" dirty="0"/>
              <a:t>What type of reporting obligations does Jim have?</a:t>
            </a:r>
            <a:endParaRPr lang="en-US" dirty="0"/>
          </a:p>
        </p:txBody>
      </p:sp>
      <p:sp>
        <p:nvSpPr>
          <p:cNvPr id="4" name="Text Placeholder 3">
            <a:extLst>
              <a:ext uri="{FF2B5EF4-FFF2-40B4-BE49-F238E27FC236}">
                <a16:creationId xmlns:a16="http://schemas.microsoft.com/office/drawing/2014/main" id="{6CEE29D0-3060-43D6-A48C-9AED97B10856}"/>
              </a:ext>
            </a:extLst>
          </p:cNvPr>
          <p:cNvSpPr>
            <a:spLocks noGrp="1"/>
          </p:cNvSpPr>
          <p:nvPr>
            <p:ph type="body" idx="2"/>
          </p:nvPr>
        </p:nvSpPr>
        <p:spPr/>
        <p:txBody>
          <a:bodyPr/>
          <a:lstStyle/>
          <a:p>
            <a:pPr marL="114300" indent="0">
              <a:buNone/>
            </a:pPr>
            <a:r>
              <a:rPr lang="en-US" dirty="0"/>
              <a:t>The University hopes that Jim will report the incident to the Office of Civil Rights and Title IX. However, Jim does not have any reporting obligations. </a:t>
            </a:r>
          </a:p>
          <a:p>
            <a:pPr marL="114300" indent="0">
              <a:buNone/>
            </a:pPr>
            <a:endParaRPr lang="en-US" dirty="0"/>
          </a:p>
          <a:p>
            <a:r>
              <a:rPr lang="en-US" dirty="0"/>
              <a:t>Jim appears to believe that he experienced disability discrimination, which is a violation of the University’s Civil Rights Policy. Generally, all employees, including student-workers, are required to report violations of the University’s Civil Rights Policy. The Policy does </a:t>
            </a:r>
            <a:r>
              <a:rPr lang="en-US" i="1" dirty="0"/>
              <a:t>not</a:t>
            </a:r>
            <a:r>
              <a:rPr lang="en-US" dirty="0"/>
              <a:t> require University employees to report an incident where it is the employee who allegedly suffered the violation.</a:t>
            </a:r>
          </a:p>
        </p:txBody>
      </p:sp>
    </p:spTree>
    <p:extLst>
      <p:ext uri="{BB962C8B-B14F-4D97-AF65-F5344CB8AC3E}">
        <p14:creationId xmlns:p14="http://schemas.microsoft.com/office/powerpoint/2010/main" val="814266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4BDE8-64C7-45A8-9271-D456457630DE}"/>
              </a:ext>
            </a:extLst>
          </p:cNvPr>
          <p:cNvSpPr>
            <a:spLocks noGrp="1"/>
          </p:cNvSpPr>
          <p:nvPr>
            <p:ph type="title"/>
          </p:nvPr>
        </p:nvSpPr>
        <p:spPr/>
        <p:txBody>
          <a:bodyPr/>
          <a:lstStyle/>
          <a:p>
            <a:r>
              <a:rPr lang="en-US" dirty="0"/>
              <a:t>Scenario 3</a:t>
            </a:r>
          </a:p>
        </p:txBody>
      </p:sp>
      <p:sp>
        <p:nvSpPr>
          <p:cNvPr id="3" name="Subtitle 2">
            <a:extLst>
              <a:ext uri="{FF2B5EF4-FFF2-40B4-BE49-F238E27FC236}">
                <a16:creationId xmlns:a16="http://schemas.microsoft.com/office/drawing/2014/main" id="{2623F645-8EF8-4C99-89AD-40E34ED693AE}"/>
              </a:ext>
            </a:extLst>
          </p:cNvPr>
          <p:cNvSpPr>
            <a:spLocks noGrp="1"/>
          </p:cNvSpPr>
          <p:nvPr>
            <p:ph type="subTitle" idx="1"/>
          </p:nvPr>
        </p:nvSpPr>
        <p:spPr/>
        <p:txBody>
          <a:bodyPr/>
          <a:lstStyle/>
          <a:p>
            <a:r>
              <a:rPr lang="en-US" i="1" dirty="0"/>
              <a:t>What type of reporting obligations does Kim have?</a:t>
            </a:r>
            <a:endParaRPr lang="en-US" dirty="0"/>
          </a:p>
        </p:txBody>
      </p:sp>
      <p:sp>
        <p:nvSpPr>
          <p:cNvPr id="4" name="Text Placeholder 3">
            <a:extLst>
              <a:ext uri="{FF2B5EF4-FFF2-40B4-BE49-F238E27FC236}">
                <a16:creationId xmlns:a16="http://schemas.microsoft.com/office/drawing/2014/main" id="{6CEE29D0-3060-43D6-A48C-9AED97B10856}"/>
              </a:ext>
            </a:extLst>
          </p:cNvPr>
          <p:cNvSpPr>
            <a:spLocks noGrp="1"/>
          </p:cNvSpPr>
          <p:nvPr>
            <p:ph type="body" idx="2"/>
          </p:nvPr>
        </p:nvSpPr>
        <p:spPr/>
        <p:txBody>
          <a:bodyPr/>
          <a:lstStyle/>
          <a:p>
            <a:pPr marL="114300" indent="0">
              <a:buNone/>
            </a:pPr>
            <a:r>
              <a:rPr lang="en-US" dirty="0"/>
              <a:t>While Jim does not have any reporting obligations, Kim does. </a:t>
            </a:r>
          </a:p>
          <a:p>
            <a:pPr marL="114300" indent="0">
              <a:buNone/>
            </a:pPr>
            <a:endParaRPr lang="en-US" dirty="0"/>
          </a:p>
          <a:p>
            <a:r>
              <a:rPr lang="en-US" sz="1600" dirty="0"/>
              <a:t>Kim is an employee of the University and is not the person who allegedly experienced the violation of the Civil Rights Policy. Consequently, Kim must notify the Civil Rights Coordinator or one of the deputy Civil Rights Coordinators about the incident. Kim must provide the Coordinator with </a:t>
            </a:r>
            <a:r>
              <a:rPr lang="en-US" sz="1600" i="1" dirty="0"/>
              <a:t>all</a:t>
            </a:r>
            <a:r>
              <a:rPr lang="en-US" sz="1600" dirty="0"/>
              <a:t> the relevant information that Kim knows. Kim is not required, however, (and generally should not) ask detailed questions of Jim nor attempt to investigate the incident.</a:t>
            </a:r>
          </a:p>
          <a:p>
            <a:r>
              <a:rPr lang="en-US" sz="1600" dirty="0"/>
              <a:t>Kim does not have to report the incident to the University of Dallas Police Department because the incident does not constitute a crime under the </a:t>
            </a:r>
            <a:r>
              <a:rPr lang="en-US" sz="1600" dirty="0" err="1"/>
              <a:t>Clery</a:t>
            </a:r>
            <a:r>
              <a:rPr lang="en-US" sz="1600" dirty="0"/>
              <a:t> Act.</a:t>
            </a:r>
          </a:p>
          <a:p>
            <a:endParaRPr lang="en-US" dirty="0"/>
          </a:p>
        </p:txBody>
      </p:sp>
    </p:spTree>
    <p:extLst>
      <p:ext uri="{BB962C8B-B14F-4D97-AF65-F5344CB8AC3E}">
        <p14:creationId xmlns:p14="http://schemas.microsoft.com/office/powerpoint/2010/main" val="18865275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8AE8D59-B2CD-4335-92AF-04C8D923B8C8}"/>
              </a:ext>
            </a:extLst>
          </p:cNvPr>
          <p:cNvSpPr>
            <a:spLocks noGrp="1"/>
          </p:cNvSpPr>
          <p:nvPr>
            <p:ph type="subTitle" idx="1"/>
          </p:nvPr>
        </p:nvSpPr>
        <p:spPr/>
        <p:txBody>
          <a:bodyPr/>
          <a:lstStyle/>
          <a:p>
            <a:endParaRPr lang="en-US" dirty="0"/>
          </a:p>
        </p:txBody>
      </p:sp>
      <p:sp>
        <p:nvSpPr>
          <p:cNvPr id="3" name="Title 2">
            <a:extLst>
              <a:ext uri="{FF2B5EF4-FFF2-40B4-BE49-F238E27FC236}">
                <a16:creationId xmlns:a16="http://schemas.microsoft.com/office/drawing/2014/main" id="{149069AB-8CC2-4AE8-AEAC-F3005B9477D4}"/>
              </a:ext>
            </a:extLst>
          </p:cNvPr>
          <p:cNvSpPr>
            <a:spLocks noGrp="1"/>
          </p:cNvSpPr>
          <p:nvPr>
            <p:ph type="title"/>
          </p:nvPr>
        </p:nvSpPr>
        <p:spPr/>
        <p:txBody>
          <a:bodyPr/>
          <a:lstStyle/>
          <a:p>
            <a:r>
              <a:rPr lang="en-US" dirty="0"/>
              <a:t>Supportive Measures</a:t>
            </a:r>
          </a:p>
        </p:txBody>
      </p:sp>
    </p:spTree>
    <p:extLst>
      <p:ext uri="{BB962C8B-B14F-4D97-AF65-F5344CB8AC3E}">
        <p14:creationId xmlns:p14="http://schemas.microsoft.com/office/powerpoint/2010/main" val="3743038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0"/>
          <p:cNvSpPr txBox="1">
            <a:spLocks noGrp="1"/>
          </p:cNvSpPr>
          <p:nvPr>
            <p:ph type="title"/>
          </p:nvPr>
        </p:nvSpPr>
        <p:spPr>
          <a:xfrm>
            <a:off x="314025" y="239924"/>
            <a:ext cx="8520600" cy="55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Supportive Measures</a:t>
            </a:r>
            <a:endParaRPr dirty="0"/>
          </a:p>
        </p:txBody>
      </p:sp>
      <p:sp>
        <p:nvSpPr>
          <p:cNvPr id="58" name="Google Shape;58;p10"/>
          <p:cNvSpPr txBox="1">
            <a:spLocks noGrp="1"/>
          </p:cNvSpPr>
          <p:nvPr>
            <p:ph type="subTitle" idx="1"/>
          </p:nvPr>
        </p:nvSpPr>
        <p:spPr>
          <a:xfrm>
            <a:off x="323275" y="720219"/>
            <a:ext cx="85206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endParaRPr dirty="0"/>
          </a:p>
        </p:txBody>
      </p:sp>
      <p:sp>
        <p:nvSpPr>
          <p:cNvPr id="59" name="Google Shape;59;p10"/>
          <p:cNvSpPr txBox="1">
            <a:spLocks noGrp="1"/>
          </p:cNvSpPr>
          <p:nvPr>
            <p:ph type="body" idx="2"/>
          </p:nvPr>
        </p:nvSpPr>
        <p:spPr>
          <a:xfrm>
            <a:off x="311700" y="1348300"/>
            <a:ext cx="8520600" cy="3069000"/>
          </a:xfrm>
          <a:prstGeom prst="rect">
            <a:avLst/>
          </a:prstGeom>
        </p:spPr>
        <p:txBody>
          <a:bodyPr spcFirstLastPara="1" wrap="square" lIns="91425" tIns="91425" rIns="91425" bIns="91425" anchor="t" anchorCtr="0">
            <a:noAutofit/>
          </a:bodyPr>
          <a:lstStyle/>
          <a:p>
            <a:pPr fontAlgn="base"/>
            <a:r>
              <a:rPr lang="en-US" sz="1400" dirty="0"/>
              <a:t>May include changes in academic, living, transportation, working conditions, or other protective measures. </a:t>
            </a:r>
          </a:p>
          <a:p>
            <a:pPr fontAlgn="base"/>
            <a:endParaRPr lang="en-US" sz="1400" dirty="0"/>
          </a:p>
          <a:p>
            <a:pPr fontAlgn="base"/>
            <a:r>
              <a:rPr lang="en-US" sz="1400" dirty="0"/>
              <a:t>Designed to facilitate equal opportunity to participate in the University.</a:t>
            </a:r>
          </a:p>
          <a:p>
            <a:pPr marL="114300" indent="0" fontAlgn="base">
              <a:buNone/>
            </a:pPr>
            <a:endParaRPr lang="en-US" sz="1400" dirty="0"/>
          </a:p>
          <a:p>
            <a:pPr fontAlgn="base"/>
            <a:r>
              <a:rPr lang="en-US" sz="1400" dirty="0"/>
              <a:t>No formal complaint necessary.</a:t>
            </a:r>
          </a:p>
          <a:p>
            <a:pPr fontAlgn="base"/>
            <a:endParaRPr lang="en-US" dirty="0"/>
          </a:p>
          <a:p>
            <a:pPr marL="0" indent="0">
              <a:spcAft>
                <a:spcPts val="1600"/>
              </a:spcAft>
              <a:buNone/>
            </a:pPr>
            <a:endParaRPr dirty="0"/>
          </a:p>
        </p:txBody>
      </p:sp>
    </p:spTree>
    <p:extLst>
      <p:ext uri="{BB962C8B-B14F-4D97-AF65-F5344CB8AC3E}">
        <p14:creationId xmlns:p14="http://schemas.microsoft.com/office/powerpoint/2010/main" val="1386563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8AE8D59-B2CD-4335-92AF-04C8D923B8C8}"/>
              </a:ext>
            </a:extLst>
          </p:cNvPr>
          <p:cNvSpPr>
            <a:spLocks noGrp="1"/>
          </p:cNvSpPr>
          <p:nvPr>
            <p:ph type="subTitle" idx="1"/>
          </p:nvPr>
        </p:nvSpPr>
        <p:spPr/>
        <p:txBody>
          <a:bodyPr/>
          <a:lstStyle/>
          <a:p>
            <a:endParaRPr lang="en-US" dirty="0"/>
          </a:p>
        </p:txBody>
      </p:sp>
      <p:sp>
        <p:nvSpPr>
          <p:cNvPr id="3" name="Title 2">
            <a:extLst>
              <a:ext uri="{FF2B5EF4-FFF2-40B4-BE49-F238E27FC236}">
                <a16:creationId xmlns:a16="http://schemas.microsoft.com/office/drawing/2014/main" id="{149069AB-8CC2-4AE8-AEAC-F3005B9477D4}"/>
              </a:ext>
            </a:extLst>
          </p:cNvPr>
          <p:cNvSpPr>
            <a:spLocks noGrp="1"/>
          </p:cNvSpPr>
          <p:nvPr>
            <p:ph type="title"/>
          </p:nvPr>
        </p:nvSpPr>
        <p:spPr/>
        <p:txBody>
          <a:bodyPr/>
          <a:lstStyle/>
          <a:p>
            <a:r>
              <a:rPr lang="en-US" dirty="0"/>
              <a:t>The Formal Complaint</a:t>
            </a:r>
          </a:p>
        </p:txBody>
      </p:sp>
    </p:spTree>
    <p:extLst>
      <p:ext uri="{BB962C8B-B14F-4D97-AF65-F5344CB8AC3E}">
        <p14:creationId xmlns:p14="http://schemas.microsoft.com/office/powerpoint/2010/main" val="814694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0"/>
          <p:cNvSpPr txBox="1">
            <a:spLocks noGrp="1"/>
          </p:cNvSpPr>
          <p:nvPr>
            <p:ph type="title"/>
          </p:nvPr>
        </p:nvSpPr>
        <p:spPr>
          <a:xfrm>
            <a:off x="314025" y="239924"/>
            <a:ext cx="8520600" cy="55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Overview of  UD’s Civil Rights Process</a:t>
            </a:r>
            <a:endParaRPr dirty="0"/>
          </a:p>
        </p:txBody>
      </p:sp>
      <p:sp>
        <p:nvSpPr>
          <p:cNvPr id="58" name="Google Shape;58;p10"/>
          <p:cNvSpPr txBox="1">
            <a:spLocks noGrp="1"/>
          </p:cNvSpPr>
          <p:nvPr>
            <p:ph type="subTitle" idx="1"/>
          </p:nvPr>
        </p:nvSpPr>
        <p:spPr>
          <a:xfrm>
            <a:off x="323275" y="720219"/>
            <a:ext cx="85206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US" i="1" dirty="0"/>
              <a:t>Reports, Formal Complaints, and Informal Resolution</a:t>
            </a:r>
            <a:endParaRPr i="1" dirty="0"/>
          </a:p>
        </p:txBody>
      </p:sp>
      <p:sp>
        <p:nvSpPr>
          <p:cNvPr id="59" name="Google Shape;59;p10"/>
          <p:cNvSpPr txBox="1">
            <a:spLocks noGrp="1"/>
          </p:cNvSpPr>
          <p:nvPr>
            <p:ph type="body" idx="2"/>
          </p:nvPr>
        </p:nvSpPr>
        <p:spPr>
          <a:xfrm>
            <a:off x="311700" y="1348300"/>
            <a:ext cx="8520600" cy="3069000"/>
          </a:xfrm>
          <a:prstGeom prst="rect">
            <a:avLst/>
          </a:prstGeom>
        </p:spPr>
        <p:txBody>
          <a:bodyPr spcFirstLastPara="1" wrap="square" lIns="91425" tIns="91425" rIns="91425" bIns="91425" anchor="t" anchorCtr="0">
            <a:noAutofit/>
          </a:bodyPr>
          <a:lstStyle/>
          <a:p>
            <a:pPr marL="0" indent="0">
              <a:spcAft>
                <a:spcPts val="1600"/>
              </a:spcAft>
              <a:buNone/>
            </a:pPr>
            <a:endParaRPr dirty="0"/>
          </a:p>
        </p:txBody>
      </p:sp>
      <p:pic>
        <p:nvPicPr>
          <p:cNvPr id="1026" name="Picture 2" descr="https://lh6.googleusercontent.com/LMfHj8Cr-rZ4Q7pADDVrhin1Rx0Lp7QUmpFUOhhCE9iLXFGfCCApeCcUpHsmlgVrhZgJ119ISIuWIu8FhjPxK1oOTojYoh5lt6QgLjGs2C0dYCIrzJEsn1JyY60XhgZb5OpsMD-T">
            <a:extLst>
              <a:ext uri="{FF2B5EF4-FFF2-40B4-BE49-F238E27FC236}">
                <a16:creationId xmlns:a16="http://schemas.microsoft.com/office/drawing/2014/main" id="{68A4175D-6069-4794-A49D-68E52C5400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490" y="1348300"/>
            <a:ext cx="8144146" cy="2887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0488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9"/>
          <p:cNvSpPr txBox="1">
            <a:spLocks noGrp="1"/>
          </p:cNvSpPr>
          <p:nvPr>
            <p:ph type="subTitle" idx="1"/>
          </p:nvPr>
        </p:nvSpPr>
        <p:spPr>
          <a:xfrm>
            <a:off x="2261200" y="2834124"/>
            <a:ext cx="6504848" cy="140259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400" dirty="0">
                <a:hlinkClick r:id="rId3"/>
              </a:rPr>
              <a:t>lhampilos@udallas.edu</a:t>
            </a:r>
            <a:endParaRPr lang="en-US" sz="2400" dirty="0"/>
          </a:p>
          <a:p>
            <a:pPr marL="0" lvl="0" indent="0" algn="l" rtl="0">
              <a:spcBef>
                <a:spcPts val="0"/>
              </a:spcBef>
              <a:spcAft>
                <a:spcPts val="0"/>
              </a:spcAft>
              <a:buNone/>
            </a:pPr>
            <a:endParaRPr lang="en-US" sz="2400" dirty="0"/>
          </a:p>
          <a:p>
            <a:pPr marL="0" lvl="0" indent="0" algn="l" rtl="0">
              <a:spcBef>
                <a:spcPts val="0"/>
              </a:spcBef>
              <a:spcAft>
                <a:spcPts val="0"/>
              </a:spcAft>
              <a:buNone/>
            </a:pPr>
            <a:r>
              <a:rPr lang="en-US" sz="1200" dirty="0"/>
              <a:t>Deputy Title IX Coordinators: LaCoya Williams, </a:t>
            </a:r>
            <a:r>
              <a:rPr lang="en-US" sz="1200" dirty="0">
                <a:hlinkClick r:id="rId4"/>
              </a:rPr>
              <a:t>lwilliams2@udallas.edu</a:t>
            </a:r>
            <a:endParaRPr lang="en-US" sz="1200" dirty="0"/>
          </a:p>
          <a:p>
            <a:pPr marL="0" lvl="0" indent="0" algn="l" rtl="0">
              <a:spcBef>
                <a:spcPts val="0"/>
              </a:spcBef>
              <a:spcAft>
                <a:spcPts val="0"/>
              </a:spcAft>
              <a:buNone/>
            </a:pPr>
            <a:r>
              <a:rPr lang="en-US" sz="1200" dirty="0"/>
              <a:t>Monica Heckman, </a:t>
            </a:r>
            <a:r>
              <a:rPr lang="en-US" sz="1200" dirty="0">
                <a:hlinkClick r:id="rId5"/>
              </a:rPr>
              <a:t>mheckman@udallas.edu</a:t>
            </a:r>
            <a:r>
              <a:rPr lang="en-US" sz="1200" dirty="0"/>
              <a:t> </a:t>
            </a:r>
          </a:p>
          <a:p>
            <a:pPr marL="0" lvl="0" indent="0" algn="l" rtl="0">
              <a:spcBef>
                <a:spcPts val="0"/>
              </a:spcBef>
              <a:spcAft>
                <a:spcPts val="0"/>
              </a:spcAft>
              <a:buNone/>
            </a:pPr>
            <a:endParaRPr lang="en-US" sz="2400" dirty="0"/>
          </a:p>
          <a:p>
            <a:pPr marL="0" lvl="0" indent="0" algn="l" rtl="0">
              <a:spcBef>
                <a:spcPts val="0"/>
              </a:spcBef>
              <a:spcAft>
                <a:spcPts val="0"/>
              </a:spcAft>
              <a:buNone/>
            </a:pPr>
            <a:endParaRPr lang="en-US" sz="2400" dirty="0"/>
          </a:p>
          <a:p>
            <a:pPr marL="0" lvl="0" indent="0" algn="l" rtl="0">
              <a:spcBef>
                <a:spcPts val="0"/>
              </a:spcBef>
              <a:spcAft>
                <a:spcPts val="0"/>
              </a:spcAft>
              <a:buNone/>
            </a:pPr>
            <a:endParaRPr lang="en-US" sz="2400" dirty="0"/>
          </a:p>
          <a:p>
            <a:pPr marL="0" lvl="0" indent="0" algn="l" rtl="0">
              <a:spcBef>
                <a:spcPts val="0"/>
              </a:spcBef>
              <a:spcAft>
                <a:spcPts val="0"/>
              </a:spcAft>
              <a:buNone/>
            </a:pPr>
            <a:endParaRPr lang="en-US" sz="2400" dirty="0"/>
          </a:p>
        </p:txBody>
      </p:sp>
      <p:sp>
        <p:nvSpPr>
          <p:cNvPr id="52" name="Google Shape;52;p9"/>
          <p:cNvSpPr txBox="1">
            <a:spLocks noGrp="1"/>
          </p:cNvSpPr>
          <p:nvPr>
            <p:ph type="title"/>
          </p:nvPr>
        </p:nvSpPr>
        <p:spPr>
          <a:xfrm>
            <a:off x="2261200" y="811175"/>
            <a:ext cx="6414900" cy="1984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a:t>Questions?</a:t>
            </a:r>
            <a:endParaRPr dirty="0"/>
          </a:p>
        </p:txBody>
      </p:sp>
    </p:spTree>
    <p:extLst>
      <p:ext uri="{BB962C8B-B14F-4D97-AF65-F5344CB8AC3E}">
        <p14:creationId xmlns:p14="http://schemas.microsoft.com/office/powerpoint/2010/main" val="718506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CC358-DFDA-48C4-B7A4-C54D4E657BD4}"/>
              </a:ext>
            </a:extLst>
          </p:cNvPr>
          <p:cNvSpPr>
            <a:spLocks noGrp="1"/>
          </p:cNvSpPr>
          <p:nvPr>
            <p:ph type="title"/>
          </p:nvPr>
        </p:nvSpPr>
        <p:spPr/>
        <p:txBody>
          <a:bodyPr/>
          <a:lstStyle/>
          <a:p>
            <a:r>
              <a:rPr lang="en-US" dirty="0"/>
              <a:t>hypothetical</a:t>
            </a:r>
          </a:p>
        </p:txBody>
      </p:sp>
      <p:sp>
        <p:nvSpPr>
          <p:cNvPr id="3" name="Subtitle 2">
            <a:extLst>
              <a:ext uri="{FF2B5EF4-FFF2-40B4-BE49-F238E27FC236}">
                <a16:creationId xmlns:a16="http://schemas.microsoft.com/office/drawing/2014/main" id="{7B1929AC-02A5-494F-9C46-4D4201A0CA3C}"/>
              </a:ext>
            </a:extLst>
          </p:cNvPr>
          <p:cNvSpPr>
            <a:spLocks noGrp="1"/>
          </p:cNvSpPr>
          <p:nvPr>
            <p:ph type="subTitle" idx="1"/>
          </p:nvPr>
        </p:nvSpPr>
        <p:spPr/>
        <p:txBody>
          <a:bodyPr/>
          <a:lstStyle/>
          <a:p>
            <a:endParaRPr lang="en-US" dirty="0"/>
          </a:p>
        </p:txBody>
      </p:sp>
      <p:sp>
        <p:nvSpPr>
          <p:cNvPr id="4" name="Text Placeholder 3">
            <a:extLst>
              <a:ext uri="{FF2B5EF4-FFF2-40B4-BE49-F238E27FC236}">
                <a16:creationId xmlns:a16="http://schemas.microsoft.com/office/drawing/2014/main" id="{8F4896E9-3A4D-43CA-9EFA-3D7234FC6E08}"/>
              </a:ext>
            </a:extLst>
          </p:cNvPr>
          <p:cNvSpPr>
            <a:spLocks noGrp="1"/>
          </p:cNvSpPr>
          <p:nvPr>
            <p:ph type="body" idx="2"/>
          </p:nvPr>
        </p:nvSpPr>
        <p:spPr/>
        <p:txBody>
          <a:bodyPr/>
          <a:lstStyle/>
          <a:p>
            <a:pPr marL="114300" indent="0">
              <a:buNone/>
            </a:pPr>
            <a:r>
              <a:rPr lang="en-US" sz="1600" dirty="0"/>
              <a:t>Jane is an undergraduate student and a residence assistant in Jerome. While making her rounds through the dorm, she comes upon one of the Jerome residents, Betsy, who is talking to her (Betsy’s) friend Kate. Jane stops to visit with Betsy and Kate and to make sure that Betsy is ok. Kate, and then Betsy, tell Jane that Betsy was drinking with some friends and classmates the previous weekend. Betsy had too much to drink, and one of the classmates, Dave, walked Betsy back to her dorm. However, when they got there, Dave went with Betsy into her dorm room. She states that she does not remember much afterwards, as she thinks she either blacked out or fell asleep. Betsy states that she awoke to find Dave engaging in vaginal intercourse with her. She states that she tried to push him away and tell him ‘no.’ She states that her memory goes black after that, and he was gone when she awoke in the morning.</a:t>
            </a:r>
          </a:p>
          <a:p>
            <a:pPr marL="114300" indent="0">
              <a:buNone/>
            </a:pPr>
            <a:endParaRPr lang="en-US" sz="1600" dirty="0"/>
          </a:p>
        </p:txBody>
      </p:sp>
    </p:spTree>
    <p:extLst>
      <p:ext uri="{BB962C8B-B14F-4D97-AF65-F5344CB8AC3E}">
        <p14:creationId xmlns:p14="http://schemas.microsoft.com/office/powerpoint/2010/main" val="1653639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0"/>
          <p:cNvSpPr txBox="1">
            <a:spLocks noGrp="1"/>
          </p:cNvSpPr>
          <p:nvPr>
            <p:ph type="title"/>
          </p:nvPr>
        </p:nvSpPr>
        <p:spPr>
          <a:xfrm>
            <a:off x="314025" y="239924"/>
            <a:ext cx="8520600" cy="55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Reporting Obligations</a:t>
            </a:r>
            <a:endParaRPr dirty="0"/>
          </a:p>
        </p:txBody>
      </p:sp>
      <p:sp>
        <p:nvSpPr>
          <p:cNvPr id="58" name="Google Shape;58;p10"/>
          <p:cNvSpPr txBox="1">
            <a:spLocks noGrp="1"/>
          </p:cNvSpPr>
          <p:nvPr>
            <p:ph type="subTitle" idx="1"/>
          </p:nvPr>
        </p:nvSpPr>
        <p:spPr>
          <a:xfrm>
            <a:off x="323275" y="720219"/>
            <a:ext cx="8520600" cy="393600"/>
          </a:xfrm>
          <a:prstGeom prst="rect">
            <a:avLst/>
          </a:prstGeom>
        </p:spPr>
        <p:txBody>
          <a:bodyPr spcFirstLastPara="1" wrap="square" lIns="91425" tIns="91425" rIns="91425" bIns="91425" anchor="t" anchorCtr="0">
            <a:noAutofit/>
          </a:bodyPr>
          <a:lstStyle/>
          <a:p>
            <a:pPr marL="0" lvl="0" indent="0">
              <a:spcAft>
                <a:spcPts val="1600"/>
              </a:spcAft>
            </a:pPr>
            <a:r>
              <a:rPr lang="en-US" dirty="0"/>
              <a:t>Civil Rights Policy- Protocol for Reporting- 6</a:t>
            </a:r>
            <a:endParaRPr i="1" dirty="0"/>
          </a:p>
        </p:txBody>
      </p:sp>
      <p:sp>
        <p:nvSpPr>
          <p:cNvPr id="59" name="Google Shape;59;p10"/>
          <p:cNvSpPr txBox="1">
            <a:spLocks noGrp="1"/>
          </p:cNvSpPr>
          <p:nvPr>
            <p:ph type="body" idx="2"/>
          </p:nvPr>
        </p:nvSpPr>
        <p:spPr>
          <a:xfrm>
            <a:off x="311700" y="1113819"/>
            <a:ext cx="8520600" cy="3303481"/>
          </a:xfrm>
          <a:prstGeom prst="rect">
            <a:avLst/>
          </a:prstGeom>
        </p:spPr>
        <p:txBody>
          <a:bodyPr spcFirstLastPara="1" wrap="square" lIns="91425" tIns="91425" rIns="91425" bIns="91425" anchor="t" anchorCtr="0">
            <a:noAutofit/>
          </a:bodyPr>
          <a:lstStyle/>
          <a:p>
            <a:pPr marL="0" indent="0">
              <a:lnSpc>
                <a:spcPct val="100000"/>
              </a:lnSpc>
              <a:buNone/>
            </a:pPr>
            <a:r>
              <a:rPr lang="en-US" sz="1400" b="1" u="sng" dirty="0">
                <a:solidFill>
                  <a:srgbClr val="FF0000"/>
                </a:solidFill>
              </a:rPr>
              <a:t>All Employees</a:t>
            </a:r>
            <a:r>
              <a:rPr lang="en-US" sz="1400" dirty="0"/>
              <a:t>, other than a Confidential Reporter, are required to:</a:t>
            </a:r>
          </a:p>
          <a:p>
            <a:pPr marL="0" indent="0">
              <a:lnSpc>
                <a:spcPct val="100000"/>
              </a:lnSpc>
              <a:buNone/>
            </a:pPr>
            <a:endParaRPr lang="en-US" sz="1400" dirty="0"/>
          </a:p>
          <a:p>
            <a:pPr marL="285750" indent="-285750">
              <a:lnSpc>
                <a:spcPct val="100000"/>
              </a:lnSpc>
            </a:pPr>
            <a:r>
              <a:rPr lang="en-US" sz="1400" u="sng" dirty="0"/>
              <a:t>promptly</a:t>
            </a:r>
            <a:r>
              <a:rPr lang="en-US" sz="1400" dirty="0"/>
              <a:t> report to the appropriate Civil Rights Coordinator any incident the Employee </a:t>
            </a:r>
            <a:r>
              <a:rPr lang="en-US" sz="1400" i="1" u="sng" dirty="0"/>
              <a:t>witnesses or receives information </a:t>
            </a:r>
            <a:r>
              <a:rPr lang="en-US" sz="1400" dirty="0"/>
              <a:t>about</a:t>
            </a:r>
          </a:p>
          <a:p>
            <a:pPr marL="742950" lvl="1" indent="-285750">
              <a:lnSpc>
                <a:spcPct val="100000"/>
              </a:lnSpc>
            </a:pPr>
            <a:r>
              <a:rPr lang="en-US" sz="1000" dirty="0"/>
              <a:t>that the Employee reasonably believes constitutes a violation of the University Civil Rights Policy, including, </a:t>
            </a:r>
          </a:p>
          <a:p>
            <a:pPr marL="1200150" lvl="2" indent="-285750">
              <a:lnSpc>
                <a:spcPct val="100000"/>
              </a:lnSpc>
            </a:pPr>
            <a:r>
              <a:rPr lang="en-US" sz="1000" dirty="0"/>
              <a:t>but not limited to, Sexual Harassment, Sexual Assault, Dating Violence, and Stalking. </a:t>
            </a:r>
          </a:p>
          <a:p>
            <a:pPr marL="0" indent="0">
              <a:lnSpc>
                <a:spcPct val="100000"/>
              </a:lnSpc>
              <a:buNone/>
            </a:pPr>
            <a:endParaRPr lang="en-US" sz="1400" dirty="0"/>
          </a:p>
          <a:p>
            <a:pPr marL="0" indent="0">
              <a:lnSpc>
                <a:spcPct val="100000"/>
              </a:lnSpc>
              <a:buNone/>
            </a:pPr>
            <a:r>
              <a:rPr lang="en-US" sz="1400" dirty="0"/>
              <a:t>The Employee must report such an incident regardless of when or where the incident occurred. </a:t>
            </a:r>
          </a:p>
          <a:p>
            <a:pPr marL="0" indent="0">
              <a:lnSpc>
                <a:spcPct val="100000"/>
              </a:lnSpc>
              <a:buNone/>
            </a:pPr>
            <a:endParaRPr lang="en-US" u="sng" dirty="0"/>
          </a:p>
          <a:p>
            <a:pPr marL="457200" lvl="1" indent="0">
              <a:lnSpc>
                <a:spcPct val="100000"/>
              </a:lnSpc>
              <a:spcBef>
                <a:spcPts val="0"/>
              </a:spcBef>
              <a:buNone/>
            </a:pPr>
            <a:r>
              <a:rPr lang="en-US" sz="1800" b="1" u="sng" dirty="0">
                <a:solidFill>
                  <a:srgbClr val="FF0000"/>
                </a:solidFill>
              </a:rPr>
              <a:t>Failure to report may lead to mandatory termination or criminal charges. </a:t>
            </a:r>
          </a:p>
        </p:txBody>
      </p:sp>
    </p:spTree>
    <p:extLst>
      <p:ext uri="{BB962C8B-B14F-4D97-AF65-F5344CB8AC3E}">
        <p14:creationId xmlns:p14="http://schemas.microsoft.com/office/powerpoint/2010/main" val="2976324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C0C7D-2662-4D60-8A1E-1CAA8157E88D}"/>
              </a:ext>
            </a:extLst>
          </p:cNvPr>
          <p:cNvSpPr>
            <a:spLocks noGrp="1"/>
          </p:cNvSpPr>
          <p:nvPr>
            <p:ph type="title"/>
          </p:nvPr>
        </p:nvSpPr>
        <p:spPr/>
        <p:txBody>
          <a:bodyPr/>
          <a:lstStyle/>
          <a:p>
            <a:r>
              <a:rPr lang="en-US" dirty="0"/>
              <a:t>Discrimination</a:t>
            </a:r>
          </a:p>
        </p:txBody>
      </p:sp>
      <p:sp>
        <p:nvSpPr>
          <p:cNvPr id="3" name="Subtitle 2">
            <a:extLst>
              <a:ext uri="{FF2B5EF4-FFF2-40B4-BE49-F238E27FC236}">
                <a16:creationId xmlns:a16="http://schemas.microsoft.com/office/drawing/2014/main" id="{43EB25DA-D61A-447B-BF8C-4FA6E353168B}"/>
              </a:ext>
            </a:extLst>
          </p:cNvPr>
          <p:cNvSpPr>
            <a:spLocks noGrp="1"/>
          </p:cNvSpPr>
          <p:nvPr>
            <p:ph type="subTitle" idx="1"/>
          </p:nvPr>
        </p:nvSpPr>
        <p:spPr/>
        <p:txBody>
          <a:bodyPr/>
          <a:lstStyle/>
          <a:p>
            <a:endParaRPr lang="en-US" dirty="0"/>
          </a:p>
        </p:txBody>
      </p:sp>
      <p:sp>
        <p:nvSpPr>
          <p:cNvPr id="4" name="Text Placeholder 3">
            <a:extLst>
              <a:ext uri="{FF2B5EF4-FFF2-40B4-BE49-F238E27FC236}">
                <a16:creationId xmlns:a16="http://schemas.microsoft.com/office/drawing/2014/main" id="{C06DAB66-2D66-4343-A18C-DC93B599872B}"/>
              </a:ext>
            </a:extLst>
          </p:cNvPr>
          <p:cNvSpPr>
            <a:spLocks noGrp="1"/>
          </p:cNvSpPr>
          <p:nvPr>
            <p:ph type="body" idx="2"/>
          </p:nvPr>
        </p:nvSpPr>
        <p:spPr/>
        <p:txBody>
          <a:bodyPr/>
          <a:lstStyle/>
          <a:p>
            <a:pPr lvl="1"/>
            <a:r>
              <a:rPr lang="en-US" b="1" dirty="0"/>
              <a:t>Discrimination,</a:t>
            </a:r>
            <a:r>
              <a:rPr lang="en-US" dirty="0"/>
              <a:t> harassment, or retaliation based on race, ethnicity, national origin, sex (including , sexual harassment, sexual assault, dating violence and stalking), pregnancy, disability, veteran status, age, religion, or any other protected category under law.</a:t>
            </a:r>
          </a:p>
          <a:p>
            <a:pPr lvl="1"/>
            <a:r>
              <a:rPr lang="en-US" b="1" dirty="0"/>
              <a:t>Harassment </a:t>
            </a:r>
            <a:r>
              <a:rPr lang="en-US" dirty="0"/>
              <a:t>means a form of discrimination based on a person’s membership or perceived membership in a protected category that includes physical, verbal, or nonverbal conduct. that is sufficiently severe or pervasive, and objectively offensive, such that it unreasonably interferes with, denies, or limits someone’s ability to participate in or benefit from the University’s educational, employment, social, or residential programs.</a:t>
            </a:r>
            <a:endParaRPr lang="en-US" sz="1800" dirty="0"/>
          </a:p>
          <a:p>
            <a:pPr lvl="1"/>
            <a:r>
              <a:rPr lang="en-US" b="1" dirty="0"/>
              <a:t>Retaliation</a:t>
            </a:r>
            <a:r>
              <a:rPr lang="en-US" dirty="0"/>
              <a:t> refers to any adverse action taken against a person participating in a protected activity because of that person’s participation in that protected activity.</a:t>
            </a:r>
            <a:endParaRPr lang="en-US" sz="1800" dirty="0"/>
          </a:p>
        </p:txBody>
      </p:sp>
    </p:spTree>
    <p:extLst>
      <p:ext uri="{BB962C8B-B14F-4D97-AF65-F5344CB8AC3E}">
        <p14:creationId xmlns:p14="http://schemas.microsoft.com/office/powerpoint/2010/main" val="3847628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C9A33-A2A7-4870-8A42-27A0EDBE2302}"/>
              </a:ext>
            </a:extLst>
          </p:cNvPr>
          <p:cNvSpPr>
            <a:spLocks noGrp="1"/>
          </p:cNvSpPr>
          <p:nvPr>
            <p:ph type="title"/>
          </p:nvPr>
        </p:nvSpPr>
        <p:spPr/>
        <p:txBody>
          <a:bodyPr/>
          <a:lstStyle/>
          <a:p>
            <a:r>
              <a:rPr lang="en-US" dirty="0"/>
              <a:t>Examples of Sex Discrimination</a:t>
            </a:r>
          </a:p>
        </p:txBody>
      </p:sp>
      <p:sp>
        <p:nvSpPr>
          <p:cNvPr id="3" name="Subtitle 2">
            <a:extLst>
              <a:ext uri="{FF2B5EF4-FFF2-40B4-BE49-F238E27FC236}">
                <a16:creationId xmlns:a16="http://schemas.microsoft.com/office/drawing/2014/main" id="{E24DC9E2-2BFE-4435-A3C2-4C97DC4A1572}"/>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7C794DA8-E4FA-4F66-8BAA-7D7CE2D8E2F0}"/>
              </a:ext>
            </a:extLst>
          </p:cNvPr>
          <p:cNvSpPr>
            <a:spLocks noGrp="1"/>
          </p:cNvSpPr>
          <p:nvPr>
            <p:ph type="body" idx="2"/>
          </p:nvPr>
        </p:nvSpPr>
        <p:spPr/>
        <p:txBody>
          <a:bodyPr/>
          <a:lstStyle/>
          <a:p>
            <a:r>
              <a:rPr lang="en-US" dirty="0"/>
              <a:t>Sexual harassment</a:t>
            </a:r>
          </a:p>
          <a:p>
            <a:r>
              <a:rPr lang="en-US" dirty="0"/>
              <a:t>Sexual assault</a:t>
            </a:r>
          </a:p>
          <a:p>
            <a:r>
              <a:rPr lang="en-US" dirty="0"/>
              <a:t>Dating violence </a:t>
            </a:r>
          </a:p>
          <a:p>
            <a:r>
              <a:rPr lang="en-US" dirty="0"/>
              <a:t>Stalking ‘</a:t>
            </a:r>
          </a:p>
          <a:p>
            <a:pPr marL="114300" indent="0">
              <a:buNone/>
            </a:pPr>
            <a:endParaRPr lang="en-US" dirty="0"/>
          </a:p>
          <a:p>
            <a:pPr marL="114300" indent="0">
              <a:buNone/>
            </a:pPr>
            <a:r>
              <a:rPr lang="en-US" b="1" u="sng" dirty="0"/>
              <a:t>Consent</a:t>
            </a:r>
            <a:r>
              <a:rPr lang="en-US" u="sng" dirty="0"/>
              <a:t> </a:t>
            </a:r>
            <a:r>
              <a:rPr lang="en-US" dirty="0"/>
              <a:t>is knowing, voluntary and clear permission by </a:t>
            </a:r>
            <a:r>
              <a:rPr lang="en-US" u="sng" dirty="0"/>
              <a:t>word </a:t>
            </a:r>
            <a:r>
              <a:rPr lang="en-US" dirty="0"/>
              <a:t>or</a:t>
            </a:r>
            <a:r>
              <a:rPr lang="en-US" u="sng" dirty="0"/>
              <a:t> action</a:t>
            </a:r>
            <a:r>
              <a:rPr lang="en-US" dirty="0"/>
              <a:t> to engage in mutually agreed upon sexual activity.</a:t>
            </a:r>
          </a:p>
          <a:p>
            <a:pPr marL="114300" indent="0">
              <a:buNone/>
            </a:pPr>
            <a:endParaRPr lang="en-US" dirty="0"/>
          </a:p>
        </p:txBody>
      </p:sp>
    </p:spTree>
    <p:extLst>
      <p:ext uri="{BB962C8B-B14F-4D97-AF65-F5344CB8AC3E}">
        <p14:creationId xmlns:p14="http://schemas.microsoft.com/office/powerpoint/2010/main" val="4079852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BE377-308C-4F6D-A9E6-B7FCA70B3251}"/>
              </a:ext>
            </a:extLst>
          </p:cNvPr>
          <p:cNvSpPr>
            <a:spLocks noGrp="1"/>
          </p:cNvSpPr>
          <p:nvPr>
            <p:ph type="title"/>
          </p:nvPr>
        </p:nvSpPr>
        <p:spPr/>
        <p:txBody>
          <a:bodyPr/>
          <a:lstStyle/>
          <a:p>
            <a:r>
              <a:rPr lang="en-US" dirty="0"/>
              <a:t>Reporting </a:t>
            </a:r>
          </a:p>
        </p:txBody>
      </p:sp>
      <p:sp>
        <p:nvSpPr>
          <p:cNvPr id="3" name="Subtitle 2">
            <a:extLst>
              <a:ext uri="{FF2B5EF4-FFF2-40B4-BE49-F238E27FC236}">
                <a16:creationId xmlns:a16="http://schemas.microsoft.com/office/drawing/2014/main" id="{A8CDA7F5-E776-41C1-B6E1-24A9D0FC1B60}"/>
              </a:ext>
            </a:extLst>
          </p:cNvPr>
          <p:cNvSpPr>
            <a:spLocks noGrp="1"/>
          </p:cNvSpPr>
          <p:nvPr>
            <p:ph type="subTitle" idx="1"/>
          </p:nvPr>
        </p:nvSpPr>
        <p:spPr/>
        <p:txBody>
          <a:bodyPr/>
          <a:lstStyle/>
          <a:p>
            <a:endParaRPr lang="en-US" dirty="0"/>
          </a:p>
        </p:txBody>
      </p:sp>
      <p:pic>
        <p:nvPicPr>
          <p:cNvPr id="6" name="Picture 5">
            <a:extLst>
              <a:ext uri="{FF2B5EF4-FFF2-40B4-BE49-F238E27FC236}">
                <a16:creationId xmlns:a16="http://schemas.microsoft.com/office/drawing/2014/main" id="{F5EA2A18-7C28-4A8F-B30E-EC01E514E94C}"/>
              </a:ext>
            </a:extLst>
          </p:cNvPr>
          <p:cNvPicPr>
            <a:picLocks noChangeAspect="1"/>
          </p:cNvPicPr>
          <p:nvPr/>
        </p:nvPicPr>
        <p:blipFill>
          <a:blip r:embed="rId2"/>
          <a:stretch>
            <a:fillRect/>
          </a:stretch>
        </p:blipFill>
        <p:spPr>
          <a:xfrm>
            <a:off x="86923" y="456521"/>
            <a:ext cx="5024916" cy="3979800"/>
          </a:xfrm>
          <a:prstGeom prst="rect">
            <a:avLst/>
          </a:prstGeom>
        </p:spPr>
      </p:pic>
      <p:sp>
        <p:nvSpPr>
          <p:cNvPr id="4" name="Text Placeholder 3">
            <a:extLst>
              <a:ext uri="{FF2B5EF4-FFF2-40B4-BE49-F238E27FC236}">
                <a16:creationId xmlns:a16="http://schemas.microsoft.com/office/drawing/2014/main" id="{34CD0429-9003-4836-8431-82A6E51FA9D0}"/>
              </a:ext>
            </a:extLst>
          </p:cNvPr>
          <p:cNvSpPr>
            <a:spLocks noGrp="1"/>
          </p:cNvSpPr>
          <p:nvPr>
            <p:ph type="body" idx="2"/>
          </p:nvPr>
        </p:nvSpPr>
        <p:spPr/>
        <p:txBody>
          <a:bodyPr/>
          <a:lstStyle/>
          <a:p>
            <a:endParaRPr lang="en-US" dirty="0"/>
          </a:p>
        </p:txBody>
      </p:sp>
      <p:pic>
        <p:nvPicPr>
          <p:cNvPr id="5" name="Picture 4">
            <a:extLst>
              <a:ext uri="{FF2B5EF4-FFF2-40B4-BE49-F238E27FC236}">
                <a16:creationId xmlns:a16="http://schemas.microsoft.com/office/drawing/2014/main" id="{4BCA768B-0536-4A03-8A15-35A775A0BE49}"/>
              </a:ext>
            </a:extLst>
          </p:cNvPr>
          <p:cNvPicPr>
            <a:picLocks noChangeAspect="1"/>
          </p:cNvPicPr>
          <p:nvPr/>
        </p:nvPicPr>
        <p:blipFill>
          <a:blip r:embed="rId3"/>
          <a:stretch>
            <a:fillRect/>
          </a:stretch>
        </p:blipFill>
        <p:spPr>
          <a:xfrm>
            <a:off x="4993958" y="294821"/>
            <a:ext cx="3859167" cy="4303200"/>
          </a:xfrm>
          <a:prstGeom prst="rect">
            <a:avLst/>
          </a:prstGeom>
        </p:spPr>
      </p:pic>
    </p:spTree>
    <p:extLst>
      <p:ext uri="{BB962C8B-B14F-4D97-AF65-F5344CB8AC3E}">
        <p14:creationId xmlns:p14="http://schemas.microsoft.com/office/powerpoint/2010/main" val="69627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8AE8D59-B2CD-4335-92AF-04C8D923B8C8}"/>
              </a:ext>
            </a:extLst>
          </p:cNvPr>
          <p:cNvSpPr>
            <a:spLocks noGrp="1"/>
          </p:cNvSpPr>
          <p:nvPr>
            <p:ph type="subTitle" idx="1"/>
          </p:nvPr>
        </p:nvSpPr>
        <p:spPr/>
        <p:txBody>
          <a:bodyPr/>
          <a:lstStyle/>
          <a:p>
            <a:r>
              <a:rPr lang="en-US" dirty="0"/>
              <a:t>Reports of Crimes at UD</a:t>
            </a:r>
          </a:p>
        </p:txBody>
      </p:sp>
      <p:sp>
        <p:nvSpPr>
          <p:cNvPr id="3" name="Title 2">
            <a:extLst>
              <a:ext uri="{FF2B5EF4-FFF2-40B4-BE49-F238E27FC236}">
                <a16:creationId xmlns:a16="http://schemas.microsoft.com/office/drawing/2014/main" id="{149069AB-8CC2-4AE8-AEAC-F3005B9477D4}"/>
              </a:ext>
            </a:extLst>
          </p:cNvPr>
          <p:cNvSpPr>
            <a:spLocks noGrp="1"/>
          </p:cNvSpPr>
          <p:nvPr>
            <p:ph type="title"/>
          </p:nvPr>
        </p:nvSpPr>
        <p:spPr/>
        <p:txBody>
          <a:bodyPr/>
          <a:lstStyle/>
          <a:p>
            <a:r>
              <a:rPr lang="en-US" dirty="0" err="1"/>
              <a:t>Clery</a:t>
            </a:r>
            <a:r>
              <a:rPr lang="en-US" dirty="0"/>
              <a:t> Act</a:t>
            </a:r>
          </a:p>
        </p:txBody>
      </p:sp>
    </p:spTree>
    <p:extLst>
      <p:ext uri="{BB962C8B-B14F-4D97-AF65-F5344CB8AC3E}">
        <p14:creationId xmlns:p14="http://schemas.microsoft.com/office/powerpoint/2010/main" val="2658588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CA2A1-999B-4D94-BF67-C6EA620D82D6}"/>
              </a:ext>
            </a:extLst>
          </p:cNvPr>
          <p:cNvSpPr>
            <a:spLocks noGrp="1"/>
          </p:cNvSpPr>
          <p:nvPr>
            <p:ph type="title"/>
          </p:nvPr>
        </p:nvSpPr>
        <p:spPr/>
        <p:txBody>
          <a:bodyPr/>
          <a:lstStyle/>
          <a:p>
            <a:r>
              <a:rPr lang="en-US" sz="2400" dirty="0"/>
              <a:t>What types of crimes must be reported pursuant to the </a:t>
            </a:r>
            <a:r>
              <a:rPr lang="en-US" sz="2400" dirty="0" err="1"/>
              <a:t>Clery</a:t>
            </a:r>
            <a:r>
              <a:rPr lang="en-US" sz="2400" dirty="0"/>
              <a:t> Act, including the Violence Against Women Act?</a:t>
            </a:r>
          </a:p>
        </p:txBody>
      </p:sp>
      <p:sp>
        <p:nvSpPr>
          <p:cNvPr id="3" name="Subtitle 2">
            <a:extLst>
              <a:ext uri="{FF2B5EF4-FFF2-40B4-BE49-F238E27FC236}">
                <a16:creationId xmlns:a16="http://schemas.microsoft.com/office/drawing/2014/main" id="{3CE1348C-793E-44B8-B7F9-4FEEAB2A4562}"/>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00BADC0D-90B7-4866-A4DA-EC826C45B2DF}"/>
              </a:ext>
            </a:extLst>
          </p:cNvPr>
          <p:cNvSpPr>
            <a:spLocks noGrp="1"/>
          </p:cNvSpPr>
          <p:nvPr>
            <p:ph type="body" idx="2"/>
          </p:nvPr>
        </p:nvSpPr>
        <p:spPr/>
        <p:txBody>
          <a:bodyPr/>
          <a:lstStyle/>
          <a:p>
            <a:pPr lvl="0"/>
            <a:r>
              <a:rPr lang="en-US" sz="1000" dirty="0"/>
              <a:t>Primary crimes, including</a:t>
            </a:r>
          </a:p>
          <a:p>
            <a:pPr lvl="1">
              <a:spcBef>
                <a:spcPts val="0"/>
              </a:spcBef>
            </a:pPr>
            <a:r>
              <a:rPr lang="en-US" sz="1000" dirty="0"/>
              <a:t>Criminal homicide: murder and nonnegligent homicide; and negligent manslaughter;</a:t>
            </a:r>
          </a:p>
          <a:p>
            <a:pPr lvl="1">
              <a:spcBef>
                <a:spcPts val="0"/>
              </a:spcBef>
            </a:pPr>
            <a:r>
              <a:rPr lang="en-US" sz="1000" dirty="0"/>
              <a:t>Sex offenses: rape; fondling; incest; and statutory rape;</a:t>
            </a:r>
          </a:p>
          <a:p>
            <a:pPr lvl="1">
              <a:spcBef>
                <a:spcPts val="0"/>
              </a:spcBef>
            </a:pPr>
            <a:r>
              <a:rPr lang="en-US" sz="1000" dirty="0"/>
              <a:t>Robbery;</a:t>
            </a:r>
          </a:p>
          <a:p>
            <a:pPr lvl="1">
              <a:spcBef>
                <a:spcPts val="0"/>
              </a:spcBef>
            </a:pPr>
            <a:r>
              <a:rPr lang="en-US" sz="1000" dirty="0"/>
              <a:t>Aggravated assault;</a:t>
            </a:r>
          </a:p>
          <a:p>
            <a:pPr lvl="1">
              <a:spcBef>
                <a:spcPts val="0"/>
              </a:spcBef>
            </a:pPr>
            <a:r>
              <a:rPr lang="en-US" sz="1000" dirty="0"/>
              <a:t>Burglary;</a:t>
            </a:r>
          </a:p>
          <a:p>
            <a:pPr lvl="1">
              <a:spcBef>
                <a:spcPts val="0"/>
              </a:spcBef>
            </a:pPr>
            <a:r>
              <a:rPr lang="en-US" sz="1000" dirty="0"/>
              <a:t>Motor vehicle theft; and</a:t>
            </a:r>
          </a:p>
          <a:p>
            <a:pPr lvl="1">
              <a:spcBef>
                <a:spcPts val="0"/>
              </a:spcBef>
            </a:pPr>
            <a:r>
              <a:rPr lang="en-US" sz="1000" dirty="0"/>
              <a:t>Arson.</a:t>
            </a:r>
          </a:p>
          <a:p>
            <a:pPr lvl="0"/>
            <a:r>
              <a:rPr lang="en-US" sz="1000" dirty="0"/>
              <a:t>Arrests and referrals for disciplinary actions, including</a:t>
            </a:r>
          </a:p>
          <a:p>
            <a:pPr lvl="1">
              <a:spcBef>
                <a:spcPts val="0"/>
              </a:spcBef>
            </a:pPr>
            <a:r>
              <a:rPr lang="en-US" sz="1000" dirty="0"/>
              <a:t>Arrests for liquor law violations, drug law violations, and illegal weapons possession;</a:t>
            </a:r>
          </a:p>
          <a:p>
            <a:pPr lvl="1">
              <a:spcBef>
                <a:spcPts val="0"/>
              </a:spcBef>
            </a:pPr>
            <a:r>
              <a:rPr lang="en-US" sz="1000" dirty="0"/>
              <a:t>Referrals for campus disciplinary action for liquor law violations, drug law violations, and illegal weapons possession;</a:t>
            </a:r>
          </a:p>
          <a:p>
            <a:pPr lvl="0"/>
            <a:r>
              <a:rPr lang="en-US" sz="1000" dirty="0"/>
              <a:t>Hate crimes, including</a:t>
            </a:r>
          </a:p>
          <a:p>
            <a:pPr lvl="1">
              <a:spcBef>
                <a:spcPts val="0"/>
              </a:spcBef>
            </a:pPr>
            <a:r>
              <a:rPr lang="en-US" sz="1000" dirty="0"/>
              <a:t>Any of the primary crimes, if they are determined to be hate crimes; and</a:t>
            </a:r>
          </a:p>
          <a:p>
            <a:pPr lvl="1">
              <a:spcBef>
                <a:spcPts val="0"/>
              </a:spcBef>
            </a:pPr>
            <a:r>
              <a:rPr lang="en-US" sz="1000" dirty="0"/>
              <a:t>The following crimes, if they are determined to be hate crimes: larceny-theft; simple assault; intimidation; and destruction/damage/vandalism of property; and</a:t>
            </a:r>
          </a:p>
          <a:p>
            <a:pPr lvl="0"/>
            <a:r>
              <a:rPr lang="en-US" sz="1000" dirty="0"/>
              <a:t>Dating violence, domestic violence, and stalking.</a:t>
            </a:r>
          </a:p>
        </p:txBody>
      </p:sp>
    </p:spTree>
    <p:extLst>
      <p:ext uri="{BB962C8B-B14F-4D97-AF65-F5344CB8AC3E}">
        <p14:creationId xmlns:p14="http://schemas.microsoft.com/office/powerpoint/2010/main" val="2800214424"/>
      </p:ext>
    </p:extLst>
  </p:cSld>
  <p:clrMapOvr>
    <a:masterClrMapping/>
  </p:clrMapOvr>
</p:sld>
</file>

<file path=ppt/theme/theme1.xml><?xml version="1.0" encoding="utf-8"?>
<a:theme xmlns:a="http://schemas.openxmlformats.org/drawingml/2006/main" name="UD Presentation">
  <a:themeElements>
    <a:clrScheme name="Simple Light">
      <a:dk1>
        <a:srgbClr val="0F3A71"/>
      </a:dk1>
      <a:lt1>
        <a:srgbClr val="FFFFFF"/>
      </a:lt1>
      <a:dk2>
        <a:srgbClr val="0086C1"/>
      </a:dk2>
      <a:lt2>
        <a:srgbClr val="D9D9D9"/>
      </a:lt2>
      <a:accent1>
        <a:srgbClr val="FFA800"/>
      </a:accent1>
      <a:accent2>
        <a:srgbClr val="0086C1"/>
      </a:accent2>
      <a:accent3>
        <a:srgbClr val="0F3A71"/>
      </a:accent3>
      <a:accent4>
        <a:srgbClr val="FFAB40"/>
      </a:accent4>
      <a:accent5>
        <a:srgbClr val="A6B12F"/>
      </a:accent5>
      <a:accent6>
        <a:srgbClr val="999999"/>
      </a:accent6>
      <a:hlink>
        <a:srgbClr val="57C9EC"/>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3172</TotalTime>
  <Words>2655</Words>
  <Application>Microsoft Office PowerPoint</Application>
  <PresentationFormat>On-screen Show (16:9)</PresentationFormat>
  <Paragraphs>127</Paragraphs>
  <Slides>28</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Georgia</vt:lpstr>
      <vt:lpstr>UD Presentation</vt:lpstr>
      <vt:lpstr>UD Civil Rights  RA Training Session </vt:lpstr>
      <vt:lpstr>Overview of UD’s Civil Rights Policies</vt:lpstr>
      <vt:lpstr>hypothetical</vt:lpstr>
      <vt:lpstr>Reporting Obligations</vt:lpstr>
      <vt:lpstr>Discrimination</vt:lpstr>
      <vt:lpstr>Examples of Sex Discrimination</vt:lpstr>
      <vt:lpstr>Reporting </vt:lpstr>
      <vt:lpstr>Clery Act</vt:lpstr>
      <vt:lpstr>What types of crimes must be reported pursuant to the Clery Act, including the Violence Against Women Act?</vt:lpstr>
      <vt:lpstr>Training Scenarios</vt:lpstr>
      <vt:lpstr>Scenario 1</vt:lpstr>
      <vt:lpstr>Scenario 1</vt:lpstr>
      <vt:lpstr>Scenario 1</vt:lpstr>
      <vt:lpstr>Scenario 1</vt:lpstr>
      <vt:lpstr>Scenario 1</vt:lpstr>
      <vt:lpstr>Scenario 2</vt:lpstr>
      <vt:lpstr>Scenario 2</vt:lpstr>
      <vt:lpstr>Scenario 2</vt:lpstr>
      <vt:lpstr>Scenario 2</vt:lpstr>
      <vt:lpstr>Scenario 2</vt:lpstr>
      <vt:lpstr>Scenario 3</vt:lpstr>
      <vt:lpstr>Scenario 3</vt:lpstr>
      <vt:lpstr>Scenario 3</vt:lpstr>
      <vt:lpstr>Supportive Measures</vt:lpstr>
      <vt:lpstr>Supportive Measures</vt:lpstr>
      <vt:lpstr>The Formal Complaint</vt:lpstr>
      <vt:lpstr>Overview of  UD’s Civil Rights Process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Luciana E. Milano</dc:creator>
  <cp:lastModifiedBy>Luciana E. Milano</cp:lastModifiedBy>
  <cp:revision>56</cp:revision>
  <cp:lastPrinted>2021-08-17T15:05:52Z</cp:lastPrinted>
  <dcterms:modified xsi:type="dcterms:W3CDTF">2021-08-17T15:15:24Z</dcterms:modified>
</cp:coreProperties>
</file>