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8"/>
  </p:notesMasterIdLst>
  <p:handoutMasterIdLst>
    <p:handoutMasterId r:id="rId29"/>
  </p:handoutMasterIdLst>
  <p:sldIdLst>
    <p:sldId id="632" r:id="rId5"/>
    <p:sldId id="629" r:id="rId6"/>
    <p:sldId id="630" r:id="rId7"/>
    <p:sldId id="631" r:id="rId8"/>
    <p:sldId id="617" r:id="rId9"/>
    <p:sldId id="618" r:id="rId10"/>
    <p:sldId id="627" r:id="rId11"/>
    <p:sldId id="525" r:id="rId12"/>
    <p:sldId id="621" r:id="rId13"/>
    <p:sldId id="612" r:id="rId14"/>
    <p:sldId id="560" r:id="rId15"/>
    <p:sldId id="602" r:id="rId16"/>
    <p:sldId id="579" r:id="rId17"/>
    <p:sldId id="581" r:id="rId18"/>
    <p:sldId id="582" r:id="rId19"/>
    <p:sldId id="583" r:id="rId20"/>
    <p:sldId id="585" r:id="rId21"/>
    <p:sldId id="622" r:id="rId22"/>
    <p:sldId id="623" r:id="rId23"/>
    <p:sldId id="624" r:id="rId24"/>
    <p:sldId id="625" r:id="rId25"/>
    <p:sldId id="626" r:id="rId26"/>
    <p:sldId id="610" r:id="rId2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002A9325-2652-4FAE-965F-D85493031D1A}">
          <p14:sldIdLst>
            <p14:sldId id="632"/>
            <p14:sldId id="629"/>
            <p14:sldId id="630"/>
            <p14:sldId id="631"/>
            <p14:sldId id="617"/>
            <p14:sldId id="618"/>
            <p14:sldId id="627"/>
            <p14:sldId id="525"/>
            <p14:sldId id="621"/>
            <p14:sldId id="612"/>
            <p14:sldId id="560"/>
            <p14:sldId id="602"/>
            <p14:sldId id="579"/>
            <p14:sldId id="581"/>
            <p14:sldId id="582"/>
            <p14:sldId id="583"/>
            <p14:sldId id="585"/>
            <p14:sldId id="622"/>
            <p14:sldId id="623"/>
            <p14:sldId id="624"/>
            <p14:sldId id="625"/>
            <p14:sldId id="626"/>
            <p14:sldId id="610"/>
          </p14:sldIdLst>
        </p14:section>
      </p14:sectionLst>
    </p:ext>
    <p:ext uri="{EFAFB233-063F-42B5-8137-9DF3F51BA10A}">
      <p15:sldGuideLst xmlns:p15="http://schemas.microsoft.com/office/powerpoint/2012/main">
        <p15:guide id="1" orient="horz" pos="55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Lauren.P" initials="SL" lastIdx="17" clrIdx="0">
    <p:extLst/>
  </p:cmAuthor>
  <p:cmAuthor id="2" name="Javadi, Sahar" initials="JS" lastIdx="15" clrIdx="1">
    <p:extLst/>
  </p:cmAuthor>
  <p:cmAuthor id="3" name="Lauren.P Smith" initials="LS" lastIdx="3" clrIdx="2"/>
  <p:cmAuthor id="4" name="Rakowski, Emily" initials="RE" lastIdx="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59449B"/>
    <a:srgbClr val="E837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59836" autoAdjust="0"/>
  </p:normalViewPr>
  <p:slideViewPr>
    <p:cSldViewPr snapToGrid="0" snapToObjects="1">
      <p:cViewPr varScale="1">
        <p:scale>
          <a:sx n="69" d="100"/>
          <a:sy n="69" d="100"/>
        </p:scale>
        <p:origin x="2826" y="78"/>
      </p:cViewPr>
      <p:guideLst>
        <p:guide orient="horz" pos="552"/>
        <p:guide pos="2880"/>
      </p:guideLst>
    </p:cSldViewPr>
  </p:slideViewPr>
  <p:outlineViewPr>
    <p:cViewPr>
      <p:scale>
        <a:sx n="33" d="100"/>
        <a:sy n="33" d="100"/>
      </p:scale>
      <p:origin x="0" y="-9008"/>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p:scale>
          <a:sx n="178" d="100"/>
          <a:sy n="178" d="100"/>
        </p:scale>
        <p:origin x="-212" y="-370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diagrams/_rels/data1.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7377F-A257-4515-B2D6-6BF897B6DFAF}" type="doc">
      <dgm:prSet loTypeId="urn:microsoft.com/office/officeart/2005/8/layout/vList3" loCatId="list" qsTypeId="urn:microsoft.com/office/officeart/2005/8/quickstyle/simple1" qsCatId="simple" csTypeId="urn:microsoft.com/office/officeart/2005/8/colors/colorful4" csCatId="colorful" phldr="1"/>
      <dgm:spPr/>
    </dgm:pt>
    <dgm:pt modelId="{97C0CD71-D6A2-45FE-BAAE-CB2DBD2234C6}">
      <dgm:prSet phldrT="[Text]"/>
      <dgm:spPr/>
      <dgm:t>
        <a:bodyPr/>
        <a:lstStyle/>
        <a:p>
          <a:r>
            <a:rPr lang="en-US" b="1" dirty="0"/>
            <a:t>Ellucian Solutions Incorporate Mobility and Web 2.0 into administrative systems architecture</a:t>
          </a:r>
          <a:endParaRPr lang="en-US" dirty="0"/>
        </a:p>
      </dgm:t>
    </dgm:pt>
    <dgm:pt modelId="{9366A705-5D01-4BAA-8B23-FBEB0A8231A4}" type="parTrans" cxnId="{A5BB08ED-C4FD-4EF3-B648-0C7768C97227}">
      <dgm:prSet/>
      <dgm:spPr/>
      <dgm:t>
        <a:bodyPr/>
        <a:lstStyle/>
        <a:p>
          <a:endParaRPr lang="en-US"/>
        </a:p>
      </dgm:t>
    </dgm:pt>
    <dgm:pt modelId="{EAAE6A92-4DCA-4330-A599-6CA7906DAC1A}" type="sibTrans" cxnId="{A5BB08ED-C4FD-4EF3-B648-0C7768C97227}">
      <dgm:prSet/>
      <dgm:spPr/>
      <dgm:t>
        <a:bodyPr/>
        <a:lstStyle/>
        <a:p>
          <a:endParaRPr lang="en-US"/>
        </a:p>
      </dgm:t>
    </dgm:pt>
    <dgm:pt modelId="{7DC499A0-BBC5-4E9C-BE9C-55D703480D36}" type="pres">
      <dgm:prSet presAssocID="{31E7377F-A257-4515-B2D6-6BF897B6DFAF}" presName="linearFlow" presStyleCnt="0">
        <dgm:presLayoutVars>
          <dgm:dir/>
          <dgm:resizeHandles val="exact"/>
        </dgm:presLayoutVars>
      </dgm:prSet>
      <dgm:spPr/>
    </dgm:pt>
    <dgm:pt modelId="{8539CB32-E256-4313-929E-A172C238C3EC}" type="pres">
      <dgm:prSet presAssocID="{97C0CD71-D6A2-45FE-BAAE-CB2DBD2234C6}" presName="composite" presStyleCnt="0"/>
      <dgm:spPr/>
    </dgm:pt>
    <dgm:pt modelId="{05E2E169-E7F2-4E43-85D9-EDC38C09CD77}" type="pres">
      <dgm:prSet presAssocID="{97C0CD71-D6A2-45FE-BAAE-CB2DBD2234C6}" presName="imgShp" presStyleLbl="fgImgPlace1" presStyleIdx="0" presStyleCnt="1"/>
      <dgm:spPr>
        <a:blipFill rotWithShape="1">
          <a:blip xmlns:r="http://schemas.openxmlformats.org/officeDocument/2006/relationships" r:embed="rId1"/>
          <a:stretch>
            <a:fillRect/>
          </a:stretch>
        </a:blipFill>
      </dgm:spPr>
    </dgm:pt>
    <dgm:pt modelId="{6063CDBC-EBE4-4A7B-861A-C6431D2FE8C0}" type="pres">
      <dgm:prSet presAssocID="{97C0CD71-D6A2-45FE-BAAE-CB2DBD2234C6}" presName="txShp" presStyleLbl="node1" presStyleIdx="0" presStyleCnt="1">
        <dgm:presLayoutVars>
          <dgm:bulletEnabled val="1"/>
        </dgm:presLayoutVars>
      </dgm:prSet>
      <dgm:spPr/>
      <dgm:t>
        <a:bodyPr/>
        <a:lstStyle/>
        <a:p>
          <a:endParaRPr lang="en-US"/>
        </a:p>
      </dgm:t>
    </dgm:pt>
  </dgm:ptLst>
  <dgm:cxnLst>
    <dgm:cxn modelId="{893FF76C-3CDB-4544-A057-C8EDDF5F5FF3}" type="presOf" srcId="{97C0CD71-D6A2-45FE-BAAE-CB2DBD2234C6}" destId="{6063CDBC-EBE4-4A7B-861A-C6431D2FE8C0}" srcOrd="0" destOrd="0" presId="urn:microsoft.com/office/officeart/2005/8/layout/vList3"/>
    <dgm:cxn modelId="{A5BB08ED-C4FD-4EF3-B648-0C7768C97227}" srcId="{31E7377F-A257-4515-B2D6-6BF897B6DFAF}" destId="{97C0CD71-D6A2-45FE-BAAE-CB2DBD2234C6}" srcOrd="0" destOrd="0" parTransId="{9366A705-5D01-4BAA-8B23-FBEB0A8231A4}" sibTransId="{EAAE6A92-4DCA-4330-A599-6CA7906DAC1A}"/>
    <dgm:cxn modelId="{626163D6-8AD2-446A-8C9F-6B33654F127A}" type="presOf" srcId="{31E7377F-A257-4515-B2D6-6BF897B6DFAF}" destId="{7DC499A0-BBC5-4E9C-BE9C-55D703480D36}" srcOrd="0" destOrd="0" presId="urn:microsoft.com/office/officeart/2005/8/layout/vList3"/>
    <dgm:cxn modelId="{7C81E7C7-467F-4593-B1B1-2A0AD3B1FC81}" type="presParOf" srcId="{7DC499A0-BBC5-4E9C-BE9C-55D703480D36}" destId="{8539CB32-E256-4313-929E-A172C238C3EC}" srcOrd="0" destOrd="0" presId="urn:microsoft.com/office/officeart/2005/8/layout/vList3"/>
    <dgm:cxn modelId="{F6B9CC11-A163-4846-9BF7-EE4CF06F3018}" type="presParOf" srcId="{8539CB32-E256-4313-929E-A172C238C3EC}" destId="{05E2E169-E7F2-4E43-85D9-EDC38C09CD77}" srcOrd="0" destOrd="0" presId="urn:microsoft.com/office/officeart/2005/8/layout/vList3"/>
    <dgm:cxn modelId="{C1C816F1-AAAD-4320-B96D-B55EE5C51D1A}" type="presParOf" srcId="{8539CB32-E256-4313-929E-A172C238C3EC}" destId="{6063CDBC-EBE4-4A7B-861A-C6431D2FE8C0}"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1"/>
          </a:xfrm>
          <a:prstGeom prst="rect">
            <a:avLst/>
          </a:prstGeom>
        </p:spPr>
        <p:txBody>
          <a:bodyPr vert="horz" lIns="93317" tIns="46659" rIns="93317" bIns="46659" rtlCol="0"/>
          <a:lstStyle>
            <a:lvl1pPr algn="r">
              <a:defRPr sz="1200"/>
            </a:lvl1pPr>
          </a:lstStyle>
          <a:p>
            <a:fld id="{27B9586E-2C12-4300-92C4-870A0791EE88}" type="datetimeFigureOut">
              <a:rPr lang="en-US" smtClean="0"/>
              <a:t>5/16/2018</a:t>
            </a:fld>
            <a:endParaRPr lang="en-US" dirty="0"/>
          </a:p>
        </p:txBody>
      </p:sp>
      <p:sp>
        <p:nvSpPr>
          <p:cNvPr id="4" name="Footer Placeholder 3"/>
          <p:cNvSpPr>
            <a:spLocks noGrp="1"/>
          </p:cNvSpPr>
          <p:nvPr>
            <p:ph type="ftr" sz="quarter" idx="2"/>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0"/>
          </a:xfrm>
          <a:prstGeom prst="rect">
            <a:avLst/>
          </a:prstGeom>
        </p:spPr>
        <p:txBody>
          <a:bodyPr vert="horz" lIns="93317" tIns="46659" rIns="93317" bIns="46659" rtlCol="0" anchor="b"/>
          <a:lstStyle>
            <a:lvl1pPr algn="r">
              <a:defRPr sz="1200"/>
            </a:lvl1pPr>
          </a:lstStyle>
          <a:p>
            <a:fld id="{99686800-9D2E-496E-A3FB-528BCFDD4FDE}" type="slidenum">
              <a:rPr lang="en-US" smtClean="0"/>
              <a:t>‹#›</a:t>
            </a:fld>
            <a:endParaRPr lang="en-US" dirty="0"/>
          </a:p>
        </p:txBody>
      </p:sp>
    </p:spTree>
    <p:extLst>
      <p:ext uri="{BB962C8B-B14F-4D97-AF65-F5344CB8AC3E}">
        <p14:creationId xmlns:p14="http://schemas.microsoft.com/office/powerpoint/2010/main" val="2796821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1F40120C-0CAD-FE44-95AA-9E1573372EF0}" type="datetimeFigureOut">
              <a:rPr lang="en-US" smtClean="0"/>
              <a:t>5/16/2018</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97AA43F1-2879-9A46-BAE7-87E05698D7EF}" type="slidenum">
              <a:rPr lang="en-US" smtClean="0"/>
              <a:t>‹#›</a:t>
            </a:fld>
            <a:endParaRPr lang="en-US" dirty="0"/>
          </a:p>
        </p:txBody>
      </p:sp>
    </p:spTree>
    <p:extLst>
      <p:ext uri="{BB962C8B-B14F-4D97-AF65-F5344CB8AC3E}">
        <p14:creationId xmlns:p14="http://schemas.microsoft.com/office/powerpoint/2010/main" val="3117525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deck goes</a:t>
            </a:r>
            <a:r>
              <a:rPr lang="en-US" baseline="0" dirty="0" smtClean="0"/>
              <a:t> over what is good to know about Banner 9 for Financial Management professionals.</a:t>
            </a:r>
            <a:endParaRPr lang="en-US" dirty="0" smtClean="0"/>
          </a:p>
          <a:p>
            <a:endParaRPr lang="en-US" dirty="0"/>
          </a:p>
        </p:txBody>
      </p:sp>
      <p:sp>
        <p:nvSpPr>
          <p:cNvPr id="4" name="Slide Number Placeholder 3"/>
          <p:cNvSpPr>
            <a:spLocks noGrp="1"/>
          </p:cNvSpPr>
          <p:nvPr>
            <p:ph type="sldNum" sz="quarter" idx="10"/>
          </p:nvPr>
        </p:nvSpPr>
        <p:spPr/>
        <p:txBody>
          <a:bodyPr/>
          <a:lstStyle/>
          <a:p>
            <a:fld id="{97AA43F1-2879-9A46-BAE7-87E05698D7EF}" type="slidenum">
              <a:rPr lang="en-US" smtClean="0"/>
              <a:t>1</a:t>
            </a:fld>
            <a:endParaRPr lang="en-US" dirty="0"/>
          </a:p>
        </p:txBody>
      </p:sp>
    </p:spTree>
    <p:extLst>
      <p:ext uri="{BB962C8B-B14F-4D97-AF65-F5344CB8AC3E}">
        <p14:creationId xmlns:p14="http://schemas.microsoft.com/office/powerpoint/2010/main" val="3249528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E2933455-3812-AF4B-B77B-4A8F078282B3}" type="slidenum">
              <a:rPr lang="en-US" smtClean="0"/>
              <a:t>14</a:t>
            </a:fld>
            <a:endParaRPr lang="en-US"/>
          </a:p>
        </p:txBody>
      </p:sp>
    </p:spTree>
    <p:extLst>
      <p:ext uri="{BB962C8B-B14F-4D97-AF65-F5344CB8AC3E}">
        <p14:creationId xmlns:p14="http://schemas.microsoft.com/office/powerpoint/2010/main" val="754698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Direct Deposit </a:t>
            </a:r>
            <a:r>
              <a:rPr lang="en-US" sz="1200" kern="1200" dirty="0">
                <a:solidFill>
                  <a:schemeClr val="tx1"/>
                </a:solidFill>
                <a:effectLst/>
                <a:latin typeface="+mn-lt"/>
                <a:ea typeface="+mn-ea"/>
                <a:cs typeface="+mn-cs"/>
              </a:rPr>
              <a:t>offers mobile-ready functionality and improved usability to streamline the entry of direct-deposit information for employees and, now, students too.</a:t>
            </a:r>
          </a:p>
          <a:p>
            <a:endParaRPr lang="en-US" dirty="0"/>
          </a:p>
        </p:txBody>
      </p:sp>
      <p:sp>
        <p:nvSpPr>
          <p:cNvPr id="4" name="Slide Number Placeholder 3"/>
          <p:cNvSpPr>
            <a:spLocks noGrp="1"/>
          </p:cNvSpPr>
          <p:nvPr>
            <p:ph type="sldNum" sz="quarter" idx="10"/>
          </p:nvPr>
        </p:nvSpPr>
        <p:spPr/>
        <p:txBody>
          <a:bodyPr/>
          <a:lstStyle/>
          <a:p>
            <a:fld id="{71A00346-CCC5-964A-81E4-787A8C93854B}" type="slidenum">
              <a:rPr lang="en-US" smtClean="0">
                <a:solidFill>
                  <a:prstClr val="black"/>
                </a:solidFill>
                <a:latin typeface="Calibri"/>
              </a:rPr>
              <a:pPr/>
              <a:t>15</a:t>
            </a:fld>
            <a:endParaRPr lang="en-US" dirty="0">
              <a:solidFill>
                <a:prstClr val="black"/>
              </a:solidFill>
              <a:latin typeface="Calibri"/>
            </a:endParaRPr>
          </a:p>
        </p:txBody>
      </p:sp>
    </p:spTree>
    <p:extLst>
      <p:ext uri="{BB962C8B-B14F-4D97-AF65-F5344CB8AC3E}">
        <p14:creationId xmlns:p14="http://schemas.microsoft.com/office/powerpoint/2010/main" val="1261959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E2933455-3812-AF4B-B77B-4A8F078282B3}" type="slidenum">
              <a:rPr lang="en-US" smtClean="0"/>
              <a:t>16</a:t>
            </a:fld>
            <a:endParaRPr lang="en-US"/>
          </a:p>
        </p:txBody>
      </p:sp>
    </p:spTree>
    <p:extLst>
      <p:ext uri="{BB962C8B-B14F-4D97-AF65-F5344CB8AC3E}">
        <p14:creationId xmlns:p14="http://schemas.microsoft.com/office/powerpoint/2010/main" val="1804596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custDataLst>
              <p:tags r:id="rId1"/>
            </p:custDataLst>
          </p:nvPr>
        </p:nvSpPr>
        <p:spPr/>
        <p:txBody>
          <a:bodyPr/>
          <a:lstStyle/>
          <a:p>
            <a:r>
              <a:rPr lang="en-US" sz="1200" b="1" kern="1200" dirty="0">
                <a:solidFill>
                  <a:schemeClr val="tx1"/>
                </a:solidFill>
                <a:effectLst/>
                <a:latin typeface="+mn-lt"/>
                <a:ea typeface="+mn-ea"/>
                <a:cs typeface="+mn-cs"/>
              </a:rPr>
              <a:t>My Finance Query has been recently consolidated with F</a:t>
            </a:r>
            <a:r>
              <a:rPr lang="en-US" sz="1200" b="1" kern="1200" baseline="0" dirty="0">
                <a:solidFill>
                  <a:schemeClr val="tx1"/>
                </a:solidFill>
                <a:effectLst/>
                <a:latin typeface="+mn-lt"/>
                <a:ea typeface="+mn-ea"/>
                <a:cs typeface="+mn-cs"/>
              </a:rPr>
              <a:t>inance Self-Service.</a:t>
            </a:r>
            <a:br>
              <a:rPr lang="en-US" sz="1200" b="1" kern="1200" baseline="0" dirty="0">
                <a:solidFill>
                  <a:schemeClr val="tx1"/>
                </a:solidFill>
                <a:effectLst/>
                <a:latin typeface="+mn-lt"/>
                <a:ea typeface="+mn-ea"/>
                <a:cs typeface="+mn-cs"/>
              </a:rPr>
            </a:br>
            <a:r>
              <a:rPr lang="en-US" sz="1200" b="1" kern="1200" baseline="0" dirty="0">
                <a:solidFill>
                  <a:schemeClr val="tx1"/>
                </a:solidFill>
                <a:effectLst/>
                <a:latin typeface="+mn-lt"/>
                <a:ea typeface="+mn-ea"/>
                <a:cs typeface="+mn-cs"/>
              </a:rPr>
              <a:t>Overall the </a:t>
            </a:r>
            <a:r>
              <a:rPr lang="en-US" sz="1200" b="1" kern="1200" dirty="0">
                <a:solidFill>
                  <a:schemeClr val="tx1"/>
                </a:solidFill>
                <a:effectLst/>
                <a:latin typeface="+mn-lt"/>
                <a:ea typeface="+mn-ea"/>
                <a:cs typeface="+mn-cs"/>
              </a:rPr>
              <a:t>application lets you: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Access quick views of spend analysis through graphics and dashboards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Drill down from summary to document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Compare financial data across user-defined timeframes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Configure views of preferred funding elements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Leverage your existing Banner database for historical trend analysis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Work from your mobile or tablet so you can work on the go</a:t>
            </a:r>
            <a:endParaRPr lang="en-US" dirty="0"/>
          </a:p>
        </p:txBody>
      </p:sp>
      <p:sp>
        <p:nvSpPr>
          <p:cNvPr id="4" name="Slide Number Placeholder 3"/>
          <p:cNvSpPr>
            <a:spLocks noGrp="1"/>
          </p:cNvSpPr>
          <p:nvPr>
            <p:ph type="sldNum" sz="quarter" idx="10"/>
          </p:nvPr>
        </p:nvSpPr>
        <p:spPr/>
        <p:txBody>
          <a:bodyPr/>
          <a:lstStyle/>
          <a:p>
            <a:fld id="{E2933455-3812-AF4B-B77B-4A8F078282B3}" type="slidenum">
              <a:rPr lang="en-US" smtClean="0"/>
              <a:t>17</a:t>
            </a:fld>
            <a:endParaRPr lang="en-US"/>
          </a:p>
        </p:txBody>
      </p:sp>
    </p:spTree>
    <p:extLst>
      <p:ext uri="{BB962C8B-B14F-4D97-AF65-F5344CB8AC3E}">
        <p14:creationId xmlns:p14="http://schemas.microsoft.com/office/powerpoint/2010/main" val="2728727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9225" y="627063"/>
            <a:ext cx="4175125" cy="3132137"/>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Communication management is a brand new functionality</a:t>
            </a:r>
            <a:r>
              <a:rPr lang="en-US" sz="1200" b="1" kern="1200" baseline="0" dirty="0">
                <a:solidFill>
                  <a:schemeClr val="tx1"/>
                </a:solidFill>
                <a:effectLst/>
                <a:latin typeface="+mn-lt"/>
                <a:ea typeface="+mn-ea"/>
                <a:cs typeface="+mn-cs"/>
              </a:rPr>
              <a:t> folks are really excited about.</a:t>
            </a:r>
            <a:br>
              <a:rPr lang="en-US" sz="1200" b="1" kern="1200" baseline="0" dirty="0">
                <a:solidFill>
                  <a:schemeClr val="tx1"/>
                </a:solidFill>
                <a:effectLst/>
                <a:latin typeface="+mn-lt"/>
                <a:ea typeface="+mn-ea"/>
                <a:cs typeface="+mn-cs"/>
              </a:rPr>
            </a:br>
            <a:r>
              <a:rPr lang="en-US" sz="1200" b="1" kern="1200" dirty="0">
                <a:solidFill>
                  <a:schemeClr val="tx1"/>
                </a:solidFill>
                <a:effectLst/>
                <a:latin typeface="+mn-lt"/>
                <a:ea typeface="+mn-ea"/>
                <a:cs typeface="+mn-cs"/>
              </a:rPr>
              <a:t>Communication Management </a:t>
            </a:r>
            <a:r>
              <a:rPr lang="en-US" sz="1200" kern="1200" dirty="0">
                <a:solidFill>
                  <a:schemeClr val="tx1"/>
                </a:solidFill>
                <a:effectLst/>
                <a:latin typeface="+mn-lt"/>
                <a:ea typeface="+mn-ea"/>
                <a:cs typeface="+mn-cs"/>
              </a:rPr>
              <a:t>offers all-new tools to helps you communicate with specific populations using Banner data. Communication Management makes it easy to create and send financial aid award letters, registration reminders, past-due tuition notices, and more.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It’s part of Banner General. It works across the entire Banner enterprise. You can communicate with any </a:t>
            </a:r>
          </a:p>
          <a:p>
            <a:pPr lvl="0"/>
            <a:r>
              <a:rPr lang="en-US" sz="1200" kern="1200" dirty="0">
                <a:solidFill>
                  <a:schemeClr val="tx1"/>
                </a:solidFill>
                <a:effectLst/>
                <a:latin typeface="+mn-lt"/>
                <a:ea typeface="+mn-ea"/>
                <a:cs typeface="+mn-cs"/>
              </a:rPr>
              <a:t>Tactical and operational communications. It’s not a strategic</a:t>
            </a:r>
            <a:r>
              <a:rPr lang="en-US" sz="1200" kern="1200" baseline="0" dirty="0">
                <a:solidFill>
                  <a:schemeClr val="tx1"/>
                </a:solidFill>
                <a:effectLst/>
                <a:latin typeface="+mn-lt"/>
                <a:ea typeface="+mn-ea"/>
                <a:cs typeface="+mn-cs"/>
              </a:rPr>
              <a:t> communication platform but rather a process oriented platform. Communications you’d send to a subset of people like: </a:t>
            </a:r>
            <a:r>
              <a:rPr lang="en-US" sz="1200" kern="1200" baseline="0">
                <a:solidFill>
                  <a:schemeClr val="tx1"/>
                </a:solidFill>
                <a:effectLst/>
                <a:latin typeface="+mn-lt"/>
                <a:ea typeface="+mn-ea"/>
                <a:cs typeface="+mn-cs"/>
              </a:rPr>
              <a:t>“Your </a:t>
            </a:r>
            <a:r>
              <a:rPr lang="en-US" sz="1200" kern="1200" baseline="0" dirty="0">
                <a:solidFill>
                  <a:schemeClr val="tx1"/>
                </a:solidFill>
                <a:effectLst/>
                <a:latin typeface="+mn-lt"/>
                <a:ea typeface="+mn-ea"/>
                <a:cs typeface="+mn-cs"/>
              </a:rPr>
              <a:t>bill is due.” “You need to register.” “It’s time for benefits elections”</a:t>
            </a:r>
            <a:br>
              <a:rPr lang="en-US" sz="1200" kern="1200" baseline="0" dirty="0">
                <a:solidFill>
                  <a:schemeClr val="tx1"/>
                </a:solidFill>
                <a:effectLst/>
                <a:latin typeface="+mn-lt"/>
                <a:ea typeface="+mn-ea"/>
                <a:cs typeface="+mn-cs"/>
              </a:rPr>
            </a:b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A00346-CCC5-964A-81E4-787A8C93854B}"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1878767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0"/>
              </a:spcBef>
            </a:pPr>
            <a:r>
              <a:rPr lang="en-US" sz="2400" dirty="0"/>
              <a:t>The functionality</a:t>
            </a:r>
            <a:r>
              <a:rPr lang="en-US" sz="2400" baseline="0" dirty="0"/>
              <a:t> for </a:t>
            </a:r>
            <a:r>
              <a:rPr lang="en-US" sz="2400" dirty="0"/>
              <a:t>Personal Information Self-Service has expanded.</a:t>
            </a:r>
          </a:p>
          <a:p>
            <a:pPr>
              <a:spcBef>
                <a:spcPts val="2000"/>
              </a:spcBef>
            </a:pPr>
            <a:r>
              <a:rPr lang="en-US" sz="2400" dirty="0"/>
              <a:t>You now</a:t>
            </a:r>
            <a:r>
              <a:rPr lang="en-US" sz="2400" baseline="0" dirty="0"/>
              <a:t> can:</a:t>
            </a:r>
            <a:endParaRPr lang="en-US" sz="2400" dirty="0"/>
          </a:p>
          <a:p>
            <a:pPr marL="619125" lvl="1" indent="-342900">
              <a:spcBef>
                <a:spcPts val="2000"/>
              </a:spcBef>
              <a:buFont typeface="Arial"/>
              <a:buChar char="•"/>
            </a:pPr>
            <a:r>
              <a:rPr lang="en-US" sz="2000" dirty="0"/>
              <a:t>View, edit and update biographic and demographic information</a:t>
            </a:r>
          </a:p>
          <a:p>
            <a:pPr marL="619125" lvl="1" indent="-342900">
              <a:spcBef>
                <a:spcPts val="2000"/>
              </a:spcBef>
              <a:buFont typeface="Arial"/>
              <a:buChar char="•"/>
            </a:pPr>
            <a:r>
              <a:rPr lang="en-US" sz="2000" dirty="0"/>
              <a:t>Display a</a:t>
            </a:r>
            <a:r>
              <a:rPr lang="en-US" sz="2000" baseline="0" dirty="0"/>
              <a:t> name</a:t>
            </a:r>
            <a:r>
              <a:rPr lang="en-US" sz="2000" dirty="0"/>
              <a:t> in Personal Details (for the first, middle, last or preferred), yet support name display differently in Overview section</a:t>
            </a:r>
          </a:p>
          <a:p>
            <a:pPr marL="619125" lvl="1" indent="-342900">
              <a:spcBef>
                <a:spcPts val="2000"/>
              </a:spcBef>
              <a:buFont typeface="Arial"/>
              <a:buChar char="•"/>
            </a:pPr>
            <a:r>
              <a:rPr lang="en-US" sz="2000" dirty="0"/>
              <a:t>Configure the Integration Configuration Settings (GORICCR) page to your preference</a:t>
            </a:r>
          </a:p>
          <a:p>
            <a:pPr marL="619125" lvl="1" indent="-342900">
              <a:spcBef>
                <a:spcPts val="2000"/>
              </a:spcBef>
              <a:buFont typeface="Arial"/>
              <a:buChar char="•"/>
            </a:pPr>
            <a:r>
              <a:rPr lang="en-US" sz="2000" dirty="0"/>
              <a:t>Direct Deposit and Personal Information function has</a:t>
            </a:r>
            <a:r>
              <a:rPr lang="en-US" sz="2000" baseline="0" dirty="0"/>
              <a:t> now </a:t>
            </a:r>
            <a:r>
              <a:rPr lang="en-US" sz="2000" dirty="0"/>
              <a:t>merged into single application</a:t>
            </a:r>
          </a:p>
          <a:p>
            <a:pPr marL="619125" lvl="1" indent="-342900">
              <a:spcBef>
                <a:spcPts val="2000"/>
              </a:spcBef>
              <a:buFont typeface="Arial"/>
              <a:buChar char="•"/>
            </a:pPr>
            <a:r>
              <a:rPr lang="en-US" sz="2000" dirty="0"/>
              <a:t>It is overall easier to update and configure, by institution</a:t>
            </a:r>
          </a:p>
          <a:p>
            <a:endParaRPr lang="en-US"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19</a:t>
            </a:fld>
            <a:endParaRPr lang="en-US"/>
          </a:p>
        </p:txBody>
      </p:sp>
    </p:spTree>
    <p:extLst>
      <p:ext uri="{BB962C8B-B14F-4D97-AF65-F5344CB8AC3E}">
        <p14:creationId xmlns:p14="http://schemas.microsoft.com/office/powerpoint/2010/main" val="1555808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20</a:t>
            </a:fld>
            <a:endParaRPr lang="en-US"/>
          </a:p>
        </p:txBody>
      </p:sp>
    </p:spTree>
    <p:extLst>
      <p:ext uri="{BB962C8B-B14F-4D97-AF65-F5344CB8AC3E}">
        <p14:creationId xmlns:p14="http://schemas.microsoft.com/office/powerpoint/2010/main" val="389805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AA43F1-2879-9A46-BAE7-87E05698D7EF}" type="slidenum">
              <a:rPr lang="en-US" smtClean="0"/>
              <a:t>21</a:t>
            </a:fld>
            <a:endParaRPr lang="en-US" dirty="0"/>
          </a:p>
        </p:txBody>
      </p:sp>
    </p:spTree>
    <p:extLst>
      <p:ext uri="{BB962C8B-B14F-4D97-AF65-F5344CB8AC3E}">
        <p14:creationId xmlns:p14="http://schemas.microsoft.com/office/powerpoint/2010/main" val="1374214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primary resource is the Banner 9 Guide, which can be found online at ellucian.com/banner9guide</a:t>
            </a:r>
          </a:p>
          <a:p>
            <a:endParaRPr lang="en-US" i="0" baseline="0" dirty="0"/>
          </a:p>
          <a:p>
            <a:r>
              <a:rPr lang="en-US" i="0" baseline="0" dirty="0"/>
              <a:t>This site will continue to be your one stop shop for Banner 9 Upgrade content, so please ensure you have a HUB account and check back here as needed.</a:t>
            </a:r>
          </a:p>
          <a:p>
            <a:endParaRPr lang="en-US" i="0" baseline="0"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22</a:t>
            </a:fld>
            <a:endParaRPr lang="en-US" dirty="0"/>
          </a:p>
        </p:txBody>
      </p:sp>
    </p:spTree>
    <p:extLst>
      <p:ext uri="{BB962C8B-B14F-4D97-AF65-F5344CB8AC3E}">
        <p14:creationId xmlns:p14="http://schemas.microsoft.com/office/powerpoint/2010/main" val="3198615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Some great</a:t>
            </a:r>
            <a:r>
              <a:rPr lang="en-US" baseline="0"/>
              <a:t> resources to check out.</a:t>
            </a:r>
            <a:endParaRPr lang="en-US"/>
          </a:p>
          <a:p>
            <a:endParaRPr lang="en-US"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23</a:t>
            </a:fld>
            <a:endParaRPr lang="en-US"/>
          </a:p>
        </p:txBody>
      </p:sp>
    </p:spTree>
    <p:extLst>
      <p:ext uri="{BB962C8B-B14F-4D97-AF65-F5344CB8AC3E}">
        <p14:creationId xmlns:p14="http://schemas.microsoft.com/office/powerpoint/2010/main" val="3215821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Banner 8 administrative applications move to Sustaining Support January 1, 2019, so institutions should make them a priority.</a:t>
            </a:r>
          </a:p>
          <a:p>
            <a:endParaRPr lang="en-US" baseline="0" dirty="0"/>
          </a:p>
          <a:p>
            <a:r>
              <a:rPr lang="en-US" baseline="0" dirty="0"/>
              <a:t>Banner 8 self-service applications continue to be supported in 2019</a:t>
            </a:r>
          </a:p>
        </p:txBody>
      </p:sp>
      <p:sp>
        <p:nvSpPr>
          <p:cNvPr id="4" name="Slide Number Placeholder 3"/>
          <p:cNvSpPr>
            <a:spLocks noGrp="1"/>
          </p:cNvSpPr>
          <p:nvPr>
            <p:ph type="sldNum" sz="quarter" idx="10"/>
          </p:nvPr>
        </p:nvSpPr>
        <p:spPr/>
        <p:txBody>
          <a:bodyPr/>
          <a:lstStyle/>
          <a:p>
            <a:fld id="{97AA43F1-2879-9A46-BAE7-87E05698D7EF}" type="slidenum">
              <a:rPr lang="en-US" smtClean="0"/>
              <a:t>5</a:t>
            </a:fld>
            <a:endParaRPr lang="en-US" dirty="0"/>
          </a:p>
        </p:txBody>
      </p:sp>
    </p:spTree>
    <p:extLst>
      <p:ext uri="{BB962C8B-B14F-4D97-AF65-F5344CB8AC3E}">
        <p14:creationId xmlns:p14="http://schemas.microsoft.com/office/powerpoint/2010/main" val="1675490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 typeface="Arial" panose="020B0604020202020204" pitchFamily="34" charset="0"/>
              <a:buChar char="•"/>
            </a:pPr>
            <a:r>
              <a:rPr lang="en-US" dirty="0"/>
              <a:t>Here we are showing</a:t>
            </a:r>
            <a:r>
              <a:rPr lang="en-US" baseline="0" dirty="0"/>
              <a:t> how staff related </a:t>
            </a:r>
            <a:r>
              <a:rPr lang="en-US" dirty="0"/>
              <a:t>capabilities of Banner 9 lead to a significant positive impact and overall a streamlined experience.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Having modernized the screens and navigation elements across the administrative experience, we expect that customers will experience higher job satisfaction as well as time savings.  For example, the ability to filter records and apply mass changes to certain records all at once is a common scenario that used to be a ‘one by one’ process.</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With simplified communications ability – being able to send notifications regarding transactional issues like aid, tuition, registration deadlines, benefits selection deadlines - staff will be able to communicate across the institution like never before.</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And with many of the new functionalities including many more self service features, more personnel will be able to interact with Banner, driving efficiencies across a variety of institutional processes.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AA43F1-2879-9A46-BAE7-87E05698D7EF}" type="slidenum">
              <a:rPr lang="en-US" smtClean="0"/>
              <a:t>6</a:t>
            </a:fld>
            <a:endParaRPr lang="en-US" dirty="0"/>
          </a:p>
        </p:txBody>
      </p:sp>
    </p:spTree>
    <p:extLst>
      <p:ext uri="{BB962C8B-B14F-4D97-AF65-F5344CB8AC3E}">
        <p14:creationId xmlns:p14="http://schemas.microsoft.com/office/powerpoint/2010/main" val="1259008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FB36C3-D468-4063-B363-19BB60984B1E}" type="slidenum">
              <a:rPr lang="en-US" smtClean="0"/>
              <a:t>8</a:t>
            </a:fld>
            <a:endParaRPr lang="en-US"/>
          </a:p>
        </p:txBody>
      </p:sp>
    </p:spTree>
    <p:extLst>
      <p:ext uri="{BB962C8B-B14F-4D97-AF65-F5344CB8AC3E}">
        <p14:creationId xmlns:p14="http://schemas.microsoft.com/office/powerpoint/2010/main" val="105038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9</a:t>
            </a:fld>
            <a:endParaRPr lang="en-US" dirty="0"/>
          </a:p>
        </p:txBody>
      </p:sp>
    </p:spTree>
    <p:extLst>
      <p:ext uri="{BB962C8B-B14F-4D97-AF65-F5344CB8AC3E}">
        <p14:creationId xmlns:p14="http://schemas.microsoft.com/office/powerpoint/2010/main" val="132939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the dramatic difference between how the Old Forms based</a:t>
            </a:r>
            <a:r>
              <a:rPr lang="en-US" baseline="0" dirty="0"/>
              <a:t> on Oracle look versus the Transformed Pages.</a:t>
            </a:r>
            <a:endParaRPr lang="en-US"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10</a:t>
            </a:fld>
            <a:endParaRPr lang="en-US"/>
          </a:p>
        </p:txBody>
      </p:sp>
    </p:spTree>
    <p:extLst>
      <p:ext uri="{BB962C8B-B14F-4D97-AF65-F5344CB8AC3E}">
        <p14:creationId xmlns:p14="http://schemas.microsoft.com/office/powerpoint/2010/main" val="2945549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navigational improvements</a:t>
            </a:r>
            <a:r>
              <a:rPr lang="en-US" baseline="0" dirty="0"/>
              <a:t> with Standard tools always in the same place.</a:t>
            </a:r>
          </a:p>
          <a:p>
            <a:r>
              <a:rPr lang="en-US" baseline="0" dirty="0"/>
              <a:t>Page navigation and total # of records in the bottom left and table and field information always in the same place.</a:t>
            </a:r>
            <a:endParaRPr lang="en-US" dirty="0"/>
          </a:p>
          <a:p>
            <a:endParaRPr lang="en-US"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11</a:t>
            </a:fld>
            <a:endParaRPr lang="en-US"/>
          </a:p>
        </p:txBody>
      </p:sp>
    </p:spTree>
    <p:extLst>
      <p:ext uri="{BB962C8B-B14F-4D97-AF65-F5344CB8AC3E}">
        <p14:creationId xmlns:p14="http://schemas.microsoft.com/office/powerpoint/2010/main" val="637520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nvPr>
        </p:nvSpPr>
        <p:spPr/>
        <p:txBody>
          <a:bodyPr/>
          <a:lstStyle/>
          <a:p>
            <a:pPr marL="0" indent="0"/>
            <a:r>
              <a:rPr lang="en-US" sz="2400" dirty="0"/>
              <a:t>Application Navigator</a:t>
            </a:r>
          </a:p>
          <a:p>
            <a:pPr marL="287338" lvl="2">
              <a:spcBef>
                <a:spcPts val="2000"/>
              </a:spcBef>
            </a:pPr>
            <a:r>
              <a:rPr lang="en-US" sz="2000" dirty="0">
                <a:solidFill>
                  <a:srgbClr val="414042"/>
                </a:solidFill>
              </a:rPr>
              <a:t>Allows you to navigate between transformed Admin pages and legacy forms</a:t>
            </a:r>
          </a:p>
          <a:p>
            <a:pPr marL="287338" lvl="2">
              <a:spcBef>
                <a:spcPts val="2000"/>
              </a:spcBef>
            </a:pPr>
            <a:r>
              <a:rPr lang="en-US" sz="2000" dirty="0">
                <a:solidFill>
                  <a:srgbClr val="414042"/>
                </a:solidFill>
              </a:rPr>
              <a:t>Ability to customize landing page </a:t>
            </a:r>
            <a:br>
              <a:rPr lang="en-US" sz="2000" dirty="0">
                <a:solidFill>
                  <a:srgbClr val="414042"/>
                </a:solidFill>
              </a:rPr>
            </a:br>
            <a:endParaRPr lang="en-US" sz="2400" dirty="0"/>
          </a:p>
        </p:txBody>
      </p:sp>
      <p:sp>
        <p:nvSpPr>
          <p:cNvPr id="4" name="Slide Number Placeholder 3"/>
          <p:cNvSpPr>
            <a:spLocks noGrp="1"/>
          </p:cNvSpPr>
          <p:nvPr>
            <p:ph type="sldNum" sz="quarter" idx="10"/>
          </p:nvPr>
        </p:nvSpPr>
        <p:spPr/>
        <p:txBody>
          <a:bodyPr/>
          <a:lstStyle/>
          <a:p>
            <a:fld id="{CF541D2A-E99A-2F4F-B8C9-28142709F87F}" type="slidenum">
              <a:rPr lang="en-US" smtClean="0"/>
              <a:pPr/>
              <a:t>12</a:t>
            </a:fld>
            <a:endParaRPr lang="en-US"/>
          </a:p>
        </p:txBody>
      </p:sp>
    </p:spTree>
    <p:extLst>
      <p:ext uri="{BB962C8B-B14F-4D97-AF65-F5344CB8AC3E}">
        <p14:creationId xmlns:p14="http://schemas.microsoft.com/office/powerpoint/2010/main" val="59418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15950"/>
            <a:ext cx="4102100" cy="3076575"/>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Purchase Requisition</a:t>
            </a:r>
            <a:r>
              <a:rPr lang="en-US" sz="1200" kern="1200" dirty="0">
                <a:solidFill>
                  <a:schemeClr val="tx1"/>
                </a:solidFill>
                <a:effectLst/>
                <a:latin typeface="+mn-lt"/>
                <a:ea typeface="+mn-ea"/>
                <a:cs typeface="+mn-cs"/>
              </a:rPr>
              <a:t> enables faster procurement of products and services with an updated, intuitive user experience and dashboard that help you manage requisition processing within Banner Finance. Both casual and power users can easily: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create new requisitions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search for and copy completed requisitions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continue work on requisitions placed in draft form</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view the status of pending requisitions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A00346-CCC5-964A-81E4-787A8C93854B}"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3517158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12" name="Straight Connector 11"/>
          <p:cNvCxnSpPr/>
          <p:nvPr/>
        </p:nvCxnSpPr>
        <p:spPr>
          <a:xfrm>
            <a:off x="0" y="4112472"/>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
        <p:nvSpPr>
          <p:cNvPr id="3" name="Subtitle 2"/>
          <p:cNvSpPr>
            <a:spLocks noGrp="1"/>
          </p:cNvSpPr>
          <p:nvPr>
            <p:ph type="subTitle" idx="1"/>
          </p:nvPr>
        </p:nvSpPr>
        <p:spPr>
          <a:xfrm>
            <a:off x="457200" y="5272490"/>
            <a:ext cx="8311896" cy="389593"/>
          </a:xfrm>
        </p:spPr>
        <p:txBody>
          <a:bodyPr>
            <a:noAutofit/>
          </a:bodyPr>
          <a:lstStyle>
            <a:lvl1pPr marL="0" indent="0" algn="l">
              <a:buNone/>
              <a:defRPr lang="en-US" sz="2200" b="0" kern="1200" dirty="0">
                <a:solidFill>
                  <a:schemeClr val="bg2">
                    <a:lumMod val="50000"/>
                  </a:schemeClr>
                </a:solidFill>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5662083"/>
            <a:ext cx="8311896" cy="350982"/>
          </a:xfrm>
        </p:spPr>
        <p:txBody>
          <a:bodyPr>
            <a:noAutofit/>
          </a:bodyPr>
          <a:lstStyle>
            <a:lvl1pPr marL="0" indent="0">
              <a:buFontTx/>
              <a:buNone/>
              <a:defRPr lang="en-US" sz="1300" b="0" kern="1200" dirty="0">
                <a:solidFill>
                  <a:schemeClr val="bg2">
                    <a:lumMod val="50000"/>
                  </a:schemeClr>
                </a:solidFill>
                <a:latin typeface="Arial"/>
                <a:ea typeface="+mj-ea"/>
                <a:cs typeface="Arial"/>
              </a:defRPr>
            </a:lvl1pPr>
          </a:lstStyle>
          <a:p>
            <a:pPr lvl="0"/>
            <a:r>
              <a:rPr lang="en-US"/>
              <a:t>Click to edit Master text styles</a:t>
            </a:r>
          </a:p>
        </p:txBody>
      </p:sp>
      <p:sp>
        <p:nvSpPr>
          <p:cNvPr id="4" name="Rectangle 3"/>
          <p:cNvSpPr/>
          <p:nvPr userDrawn="1"/>
        </p:nvSpPr>
        <p:spPr>
          <a:xfrm>
            <a:off x="228600" y="6451600"/>
            <a:ext cx="25781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717479"/>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9768" y="228600"/>
            <a:ext cx="8311896" cy="713232"/>
          </a:xfrm>
        </p:spPr>
        <p:txBody>
          <a:bodyPr tIns="0" bIns="0" anchor="b" anchorCtr="0">
            <a:noAutofit/>
          </a:bodyPr>
          <a:lstStyle>
            <a:lvl1pPr algn="l">
              <a:lnSpc>
                <a:spcPct val="100000"/>
              </a:lnSpc>
              <a:defRPr lang="en-US" sz="2200" b="0" kern="1200" smtClean="0">
                <a:solidFill>
                  <a:srgbClr val="595959"/>
                </a:solidFill>
                <a:latin typeface="Arial"/>
                <a:ea typeface="+mn-ea"/>
                <a:cs typeface="Aria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406332390"/>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21" name="Straight Connector 20"/>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22" name="Rectangle 21"/>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grpSp>
        <p:nvGrpSpPr>
          <p:cNvPr id="11" name="Group 10"/>
          <p:cNvGrpSpPr/>
          <p:nvPr userDrawn="1"/>
        </p:nvGrpSpPr>
        <p:grpSpPr>
          <a:xfrm>
            <a:off x="429768" y="5017686"/>
            <a:ext cx="1367030" cy="0"/>
            <a:chOff x="833627" y="4881706"/>
            <a:chExt cx="1714502" cy="0"/>
          </a:xfrm>
        </p:grpSpPr>
        <p:cxnSp>
          <p:nvCxnSpPr>
            <p:cNvPr id="12" name="Straight Connector 11"/>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1347978" y="4710256"/>
              <a:ext cx="0" cy="342900"/>
            </a:xfrm>
            <a:prstGeom prst="line">
              <a:avLst/>
            </a:prstGeom>
            <a:ln w="28575">
              <a:solidFill>
                <a:srgbClr val="CCDE4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033779" y="4710256"/>
              <a:ext cx="0" cy="342900"/>
            </a:xfrm>
            <a:prstGeom prst="line">
              <a:avLst/>
            </a:prstGeom>
            <a:ln w="28575">
              <a:solidFill>
                <a:srgbClr val="DF1C5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userDrawn="1"/>
        </p:nvSpPr>
        <p:spPr>
          <a:xfrm>
            <a:off x="378969" y="4327822"/>
            <a:ext cx="914400" cy="914400"/>
          </a:xfrm>
          <a:prstGeom prst="rect">
            <a:avLst/>
          </a:prstGeom>
        </p:spPr>
        <p:txBody>
          <a:bodyPr wrap="none" rtlCol="0" anchor="t" anchorCtr="0">
            <a:normAutofit/>
          </a:bodyPr>
          <a:lstStyle/>
          <a:p>
            <a:pPr>
              <a:lnSpc>
                <a:spcPct val="120000"/>
              </a:lnSpc>
            </a:pPr>
            <a:r>
              <a:rPr lang="en-US" sz="2800" dirty="0"/>
              <a:t>Our Story</a:t>
            </a:r>
            <a:endParaRPr lang="en-US" sz="2800" b="1" dirty="0"/>
          </a:p>
        </p:txBody>
      </p:sp>
    </p:spTree>
    <p:extLst>
      <p:ext uri="{BB962C8B-B14F-4D97-AF65-F5344CB8AC3E}">
        <p14:creationId xmlns:p14="http://schemas.microsoft.com/office/powerpoint/2010/main" val="558296163"/>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71747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581912"/>
            <a:ext cx="8311896" cy="4572676"/>
          </a:xfrm>
        </p:spPr>
        <p:txBody>
          <a:bodyPr/>
          <a:lstStyle>
            <a:lvl1pPr marL="0" indent="0">
              <a:spcBef>
                <a:spcPts val="1200"/>
              </a:spcBef>
              <a:buFontTx/>
              <a:buNone/>
              <a:defRPr sz="1800" b="1" baseline="0">
                <a:solidFill>
                  <a:schemeClr val="tx2"/>
                </a:solidFil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Tx/>
              <a:buFont typeface="Arial" pitchFamily="34" charset="0"/>
              <a:buChar cha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Tree>
    <p:extLst>
      <p:ext uri="{BB962C8B-B14F-4D97-AF65-F5344CB8AC3E}">
        <p14:creationId xmlns:p14="http://schemas.microsoft.com/office/powerpoint/2010/main" val="375344189"/>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581912"/>
            <a:ext cx="8311896" cy="376284"/>
          </a:xfrm>
        </p:spPr>
        <p:txBody>
          <a:bodyPr/>
          <a:lstStyle>
            <a:lvl1pPr marL="0" indent="0">
              <a:spcBef>
                <a:spcPts val="1200"/>
              </a:spcBef>
              <a:buFontTx/>
              <a:buNone/>
              <a:defRPr lang="en-US" sz="1800" b="1" kern="1200" baseline="0" dirty="0" smtClean="0">
                <a:solidFill>
                  <a:schemeClr val="tx2"/>
                </a:solidFill>
                <a:latin typeface="Arial"/>
                <a:ea typeface="+mn-ea"/>
                <a:cs typeface="Aria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
                <a:schemeClr val="accent1"/>
              </a:buClr>
              <a:buFont typeface="Arial" pitchFamily="34" charset="0"/>
              <a:buChar char="•"/>
              <a:defRPr sz="1500"/>
            </a:lvl5pPr>
          </a:lstStyle>
          <a:p>
            <a:pPr lvl="0"/>
            <a:r>
              <a:rPr lang="en-US" dirty="0"/>
              <a:t>Click to edit Master text styles</a:t>
            </a:r>
          </a:p>
        </p:txBody>
      </p:sp>
      <p:sp>
        <p:nvSpPr>
          <p:cNvPr id="4" name="Content Placeholder 2"/>
          <p:cNvSpPr>
            <a:spLocks noGrp="1"/>
          </p:cNvSpPr>
          <p:nvPr>
            <p:ph idx="10"/>
          </p:nvPr>
        </p:nvSpPr>
        <p:spPr>
          <a:xfrm>
            <a:off x="429768" y="2133600"/>
            <a:ext cx="8311896" cy="4163683"/>
          </a:xfrm>
        </p:spPr>
        <p:txBody>
          <a:bodyPr/>
          <a:lstStyle>
            <a:lvl1pPr>
              <a:spcBef>
                <a:spcPts val="1200"/>
              </a:spcBef>
              <a:buFontTx/>
              <a:buNone/>
              <a:defRPr sz="1800" b="0">
                <a:solidFill>
                  <a:schemeClr val="tx2"/>
                </a:solidFill>
              </a:defRPr>
            </a:lvl1pPr>
            <a:lvl2pPr marL="276225" indent="-276225">
              <a:spcBef>
                <a:spcPts val="600"/>
              </a:spcBef>
              <a:buFont typeface="Arial" pitchFamily="34" charset="0"/>
              <a:buChar char="•"/>
              <a:defRPr sz="1800" b="0">
                <a:solidFill>
                  <a:schemeClr val="tx2"/>
                </a:solidFill>
              </a:defRPr>
            </a:lvl2pPr>
            <a:lvl3pPr marL="574675" indent="-287338">
              <a:buClr>
                <a:schemeClr val="accent2"/>
              </a:buClr>
              <a:defRPr sz="1600" b="0">
                <a:solidFill>
                  <a:schemeClr val="tx2"/>
                </a:solidFill>
              </a:defRPr>
            </a:lvl3pPr>
            <a:lvl4pPr marL="862013" indent="-287338">
              <a:defRPr sz="1500" b="0">
                <a:solidFill>
                  <a:schemeClr val="tx2"/>
                </a:solidFill>
              </a:defRPr>
            </a:lvl4pPr>
            <a:lvl5pPr marL="1147763" indent="-285750">
              <a:buClrTx/>
              <a:buFont typeface="Arial" pitchFamily="34" charset="0"/>
              <a:buChar char="•"/>
              <a:defRPr sz="1500" b="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Tree>
    <p:extLst>
      <p:ext uri="{BB962C8B-B14F-4D97-AF65-F5344CB8AC3E}">
        <p14:creationId xmlns:p14="http://schemas.microsoft.com/office/powerpoint/2010/main" val="460957724"/>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437459"/>
            <a:ext cx="8311896" cy="451516"/>
          </a:xfrm>
        </p:spPr>
        <p:txBody>
          <a:bodyPr>
            <a:normAutofit/>
          </a:bodyPr>
          <a:lstStyle>
            <a:lvl1pPr>
              <a:spcBef>
                <a:spcPts val="1200"/>
              </a:spcBef>
              <a:buFontTx/>
              <a:buNone/>
              <a:defRPr sz="1700" b="0">
                <a:solidFill>
                  <a:schemeClr val="tx2"/>
                </a:solidFil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
                <a:schemeClr val="accent1"/>
              </a:buClr>
              <a:buFont typeface="Arial" pitchFamily="34" charset="0"/>
              <a:buChar char="•"/>
              <a:defRPr sz="1500"/>
            </a:lvl5pPr>
          </a:lstStyle>
          <a:p>
            <a:pPr lvl="0"/>
            <a:r>
              <a:rPr lang="en-US" dirty="0"/>
              <a:t>Click to edit Master text styles</a:t>
            </a:r>
          </a:p>
        </p:txBody>
      </p:sp>
      <p:sp>
        <p:nvSpPr>
          <p:cNvPr id="8" name="Chart Placeholder 7"/>
          <p:cNvSpPr>
            <a:spLocks noGrp="1"/>
          </p:cNvSpPr>
          <p:nvPr>
            <p:ph type="chart" sz="quarter" idx="13"/>
          </p:nvPr>
        </p:nvSpPr>
        <p:spPr>
          <a:xfrm>
            <a:off x="429768" y="1888975"/>
            <a:ext cx="8311896" cy="4304791"/>
          </a:xfrm>
        </p:spPr>
        <p:txBody>
          <a:bodyPr/>
          <a:lstStyle>
            <a:lvl1pPr>
              <a:buFontTx/>
              <a:buNone/>
              <a:defRPr baseline="0">
                <a:solidFill>
                  <a:schemeClr val="tx2"/>
                </a:solidFill>
              </a:defRPr>
            </a:lvl1pPr>
          </a:lstStyle>
          <a:p>
            <a:r>
              <a:rPr lang="en-US" dirty="0"/>
              <a:t>Click icon to add chart</a:t>
            </a:r>
          </a:p>
        </p:txBody>
      </p:sp>
      <p:sp>
        <p:nvSpPr>
          <p:cNvPr id="15"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Tree>
    <p:extLst>
      <p:ext uri="{BB962C8B-B14F-4D97-AF65-F5344CB8AC3E}">
        <p14:creationId xmlns:p14="http://schemas.microsoft.com/office/powerpoint/2010/main" val="460957724"/>
      </p:ext>
    </p:extLst>
  </p:cSld>
  <p:clrMapOvr>
    <a:masterClrMapping/>
  </p:clrMapOvr>
  <p:transition>
    <p:wipe dir="r"/>
  </p:transition>
  <p:extLst mod="1">
    <p:ext uri="{DCECCB84-F9BA-43D5-87BE-67443E8EF086}">
      <p15:sldGuideLst xmlns:p15="http://schemas.microsoft.com/office/powerpoint/2012/main">
        <p15:guide id="1" orient="horz" pos="103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Tree>
    <p:extLst>
      <p:ext uri="{BB962C8B-B14F-4D97-AF65-F5344CB8AC3E}">
        <p14:creationId xmlns:p14="http://schemas.microsoft.com/office/powerpoint/2010/main" val="460957724"/>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690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ingl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39479"/>
            <a:ext cx="7886397" cy="1143000"/>
          </a:xfrm>
        </p:spPr>
        <p:txBody>
          <a:bodyPr/>
          <a:lstStyle/>
          <a:p>
            <a:r>
              <a:rPr lang="en-US" dirty="0"/>
              <a:t>Click to edit Master title style</a:t>
            </a:r>
          </a:p>
        </p:txBody>
      </p:sp>
      <p:sp>
        <p:nvSpPr>
          <p:cNvPr id="5" name="Text Placeholder 4"/>
          <p:cNvSpPr>
            <a:spLocks noGrp="1"/>
          </p:cNvSpPr>
          <p:nvPr>
            <p:ph type="body" sz="quarter" idx="11"/>
          </p:nvPr>
        </p:nvSpPr>
        <p:spPr>
          <a:xfrm>
            <a:off x="457201" y="1561501"/>
            <a:ext cx="7886397" cy="4349644"/>
          </a:xfrm>
          <a:prstGeom prst="rect">
            <a:avLst/>
          </a:prstGeom>
        </p:spPr>
        <p:txBody>
          <a:bodyPr vert="horz" lIns="0" tIns="0" rIns="0" bIns="0"/>
          <a:lstStyle>
            <a:lvl1pPr marL="0" indent="0">
              <a:buNone/>
              <a:defRPr sz="1800" b="1">
                <a:solidFill>
                  <a:schemeClr val="tx2"/>
                </a:solidFill>
              </a:defRPr>
            </a:lvl1pPr>
            <a:lvl2pPr marL="279425" indent="-279425">
              <a:buFont typeface="Arial"/>
              <a:buChar char="•"/>
              <a:defRPr sz="1500">
                <a:solidFill>
                  <a:srgbClr val="414042"/>
                </a:solidFill>
              </a:defRPr>
            </a:lvl2pPr>
            <a:lvl3pPr marL="562027" indent="-279425">
              <a:buFont typeface="Courier New"/>
              <a:buChar char="o"/>
              <a:defRPr sz="1500">
                <a:solidFill>
                  <a:srgbClr val="414042"/>
                </a:solidFill>
              </a:defRPr>
            </a:lvl3pPr>
            <a:lvl4pPr marL="279425" indent="-279425">
              <a:buFont typeface="Arial"/>
              <a:buChar char="•"/>
              <a:defRPr sz="1800">
                <a:solidFill>
                  <a:srgbClr val="414042"/>
                </a:solidFill>
              </a:defRPr>
            </a:lvl4pPr>
            <a:lvl5pPr marL="279425" indent="-279425">
              <a:buFont typeface="Arial"/>
              <a:buChar char="•"/>
              <a:defRPr sz="1800">
                <a:solidFill>
                  <a:srgbClr val="414042"/>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0594624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ivider slide 5">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72114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12" name="Straight Connector 11"/>
          <p:cNvCxnSpPr/>
          <p:nvPr/>
        </p:nvCxnSpPr>
        <p:spPr>
          <a:xfrm>
            <a:off x="0" y="4112472"/>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
        <p:nvSpPr>
          <p:cNvPr id="3" name="Subtitle 2"/>
          <p:cNvSpPr>
            <a:spLocks noGrp="1"/>
          </p:cNvSpPr>
          <p:nvPr>
            <p:ph type="subTitle" idx="1"/>
          </p:nvPr>
        </p:nvSpPr>
        <p:spPr>
          <a:xfrm>
            <a:off x="457200" y="5272490"/>
            <a:ext cx="8311896" cy="389593"/>
          </a:xfrm>
        </p:spPr>
        <p:txBody>
          <a:bodyPr>
            <a:noAutofit/>
          </a:bodyPr>
          <a:lstStyle>
            <a:lvl1pPr marL="0" indent="0" algn="l">
              <a:buNone/>
              <a:defRPr lang="en-US" sz="2200" b="0" kern="1200" dirty="0">
                <a:solidFill>
                  <a:schemeClr val="bg2">
                    <a:lumMod val="50000"/>
                  </a:schemeClr>
                </a:solidFill>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5662083"/>
            <a:ext cx="8311896" cy="350982"/>
          </a:xfrm>
        </p:spPr>
        <p:txBody>
          <a:bodyPr>
            <a:noAutofit/>
          </a:bodyPr>
          <a:lstStyle>
            <a:lvl1pPr marL="0" indent="0">
              <a:buFontTx/>
              <a:buNone/>
              <a:defRPr lang="en-US" sz="1300" b="0" kern="1200" dirty="0">
                <a:solidFill>
                  <a:schemeClr val="bg2">
                    <a:lumMod val="50000"/>
                  </a:schemeClr>
                </a:solidFill>
                <a:latin typeface="Arial"/>
                <a:ea typeface="+mj-ea"/>
                <a:cs typeface="Arial"/>
              </a:defRPr>
            </a:lvl1pPr>
          </a:lstStyle>
          <a:p>
            <a:pPr lvl="0"/>
            <a:r>
              <a:rPr lang="en-US"/>
              <a:t>Click to edit Master text styles</a:t>
            </a:r>
          </a:p>
        </p:txBody>
      </p:sp>
    </p:spTree>
    <p:extLst>
      <p:ext uri="{BB962C8B-B14F-4D97-AF65-F5344CB8AC3E}">
        <p14:creationId xmlns:p14="http://schemas.microsoft.com/office/powerpoint/2010/main" val="248696450"/>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Divider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iStock_000071831367_Full.jpg"/>
          <p:cNvPicPr>
            <a:picLocks noChangeAspect="1"/>
          </p:cNvPicPr>
          <p:nvPr userDrawn="1"/>
        </p:nvPicPr>
        <p:blipFill rotWithShape="1">
          <a:blip r:embed="rId3" cstate="screen">
            <a:extLst>
              <a:ext uri="{28A0092B-C50C-407E-A947-70E740481C1C}">
                <a14:useLocalDpi xmlns:a14="http://schemas.microsoft.com/office/drawing/2010/main"/>
              </a:ext>
            </a:extLst>
          </a:blip>
          <a:srcRect l="4934"/>
          <a:stretch/>
        </p:blipFill>
        <p:spPr>
          <a:xfrm>
            <a:off x="0" y="-134693"/>
            <a:ext cx="9144000" cy="6416270"/>
          </a:xfrm>
          <a:prstGeom prst="rect">
            <a:avLst/>
          </a:prstGeom>
        </p:spPr>
      </p:pic>
      <p:sp>
        <p:nvSpPr>
          <p:cNvPr id="31" name="Rectangle 3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FFFFFF"/>
              </a:solidFill>
              <a:effectLst/>
              <a:uLnTx/>
              <a:uFillTx/>
              <a:latin typeface="Arial"/>
              <a:ea typeface=""/>
              <a:cs typeface=""/>
            </a:endParaRPr>
          </a:p>
        </p:txBody>
      </p:sp>
      <p:cxnSp>
        <p:nvCxnSpPr>
          <p:cNvPr id="32" name="Straight Connector 31"/>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33" name="Rectangle 3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smtClean="0"/>
              <a:t>Click to edit Master title style</a:t>
            </a:r>
            <a:endParaRPr lang="en-US" dirty="0"/>
          </a:p>
        </p:txBody>
      </p:sp>
    </p:spTree>
    <p:extLst>
      <p:ext uri="{BB962C8B-B14F-4D97-AF65-F5344CB8AC3E}">
        <p14:creationId xmlns:p14="http://schemas.microsoft.com/office/powerpoint/2010/main" val="1744886946"/>
      </p:ext>
    </p:extLst>
  </p:cSld>
  <p:clrMapOvr>
    <a:masterClrMapping/>
  </p:clrMapOvr>
  <p:transition>
    <p:wipe dir="r"/>
  </p:transition>
  <p:timing>
    <p:tnLst>
      <p:par>
        <p:cTn id="1" dur="indefinite" restart="never" nodeType="tmRoot"/>
      </p:par>
    </p:tnLst>
  </p:timing>
  <p:extLst mod="1">
    <p:ext uri="{DCECCB84-F9BA-43D5-87BE-67443E8EF086}">
      <p15:sldGuideLst xmlns:p15="http://schemas.microsoft.com/office/powerpoint/2012/main">
        <p15:guide id="1" pos="2880">
          <p15:clr>
            <a:srgbClr val="FBAE40"/>
          </p15:clr>
        </p15:guide>
        <p15:guide id="2" orient="horz" pos="3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12" name="Straight Connector 11"/>
          <p:cNvCxnSpPr/>
          <p:nvPr/>
        </p:nvCxnSpPr>
        <p:spPr>
          <a:xfrm>
            <a:off x="0" y="4112472"/>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
        <p:nvSpPr>
          <p:cNvPr id="3" name="Subtitle 2"/>
          <p:cNvSpPr>
            <a:spLocks noGrp="1"/>
          </p:cNvSpPr>
          <p:nvPr>
            <p:ph type="subTitle" idx="1"/>
          </p:nvPr>
        </p:nvSpPr>
        <p:spPr>
          <a:xfrm>
            <a:off x="457200" y="5272490"/>
            <a:ext cx="8311896" cy="389593"/>
          </a:xfrm>
        </p:spPr>
        <p:txBody>
          <a:bodyPr>
            <a:noAutofit/>
          </a:bodyPr>
          <a:lstStyle>
            <a:lvl1pPr marL="0" indent="0" algn="l">
              <a:buNone/>
              <a:defRPr lang="en-US" sz="2200" b="0" kern="1200" dirty="0">
                <a:solidFill>
                  <a:schemeClr val="bg2">
                    <a:lumMod val="50000"/>
                  </a:schemeClr>
                </a:solidFill>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5662083"/>
            <a:ext cx="8311896" cy="350982"/>
          </a:xfrm>
        </p:spPr>
        <p:txBody>
          <a:bodyPr>
            <a:noAutofit/>
          </a:bodyPr>
          <a:lstStyle>
            <a:lvl1pPr marL="0" indent="0">
              <a:buFontTx/>
              <a:buNone/>
              <a:defRPr lang="en-US" sz="1300" b="0" kern="1200" dirty="0">
                <a:solidFill>
                  <a:schemeClr val="bg2">
                    <a:lumMod val="50000"/>
                  </a:schemeClr>
                </a:solidFill>
                <a:latin typeface="Arial"/>
                <a:ea typeface="+mj-ea"/>
                <a:cs typeface="Arial"/>
              </a:defRPr>
            </a:lvl1pPr>
          </a:lstStyle>
          <a:p>
            <a:pPr lvl="0"/>
            <a:r>
              <a:rPr lang="en-US"/>
              <a:t>Click to edit Master text styles</a:t>
            </a:r>
          </a:p>
        </p:txBody>
      </p:sp>
    </p:spTree>
    <p:extLst>
      <p:ext uri="{BB962C8B-B14F-4D97-AF65-F5344CB8AC3E}">
        <p14:creationId xmlns:p14="http://schemas.microsoft.com/office/powerpoint/2010/main" val="3140023427"/>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12" name="Straight Connector 11"/>
          <p:cNvCxnSpPr/>
          <p:nvPr/>
        </p:nvCxnSpPr>
        <p:spPr>
          <a:xfrm>
            <a:off x="0" y="4112472"/>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
        <p:nvSpPr>
          <p:cNvPr id="3" name="Subtitle 2"/>
          <p:cNvSpPr>
            <a:spLocks noGrp="1"/>
          </p:cNvSpPr>
          <p:nvPr>
            <p:ph type="subTitle" idx="1"/>
          </p:nvPr>
        </p:nvSpPr>
        <p:spPr>
          <a:xfrm>
            <a:off x="457200" y="5272490"/>
            <a:ext cx="8311896" cy="389593"/>
          </a:xfrm>
        </p:spPr>
        <p:txBody>
          <a:bodyPr>
            <a:noAutofit/>
          </a:bodyPr>
          <a:lstStyle>
            <a:lvl1pPr marL="0" indent="0" algn="l">
              <a:buNone/>
              <a:defRPr lang="en-US" sz="2200" b="0" kern="1200" dirty="0">
                <a:solidFill>
                  <a:schemeClr val="bg2">
                    <a:lumMod val="50000"/>
                  </a:schemeClr>
                </a:solidFill>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5662083"/>
            <a:ext cx="8311896" cy="350982"/>
          </a:xfrm>
        </p:spPr>
        <p:txBody>
          <a:bodyPr>
            <a:noAutofit/>
          </a:bodyPr>
          <a:lstStyle>
            <a:lvl1pPr marL="0" indent="0">
              <a:buFontTx/>
              <a:buNone/>
              <a:defRPr lang="en-US" sz="1300" b="0" kern="1200" dirty="0">
                <a:solidFill>
                  <a:schemeClr val="bg2">
                    <a:lumMod val="50000"/>
                  </a:schemeClr>
                </a:solidFill>
                <a:latin typeface="Arial"/>
                <a:ea typeface="+mj-ea"/>
                <a:cs typeface="Arial"/>
              </a:defRPr>
            </a:lvl1pPr>
          </a:lstStyle>
          <a:p>
            <a:pPr lvl="0"/>
            <a:r>
              <a:rPr lang="en-US"/>
              <a:t>Click to edit Master text styles</a:t>
            </a:r>
          </a:p>
        </p:txBody>
      </p:sp>
    </p:spTree>
    <p:extLst>
      <p:ext uri="{BB962C8B-B14F-4D97-AF65-F5344CB8AC3E}">
        <p14:creationId xmlns:p14="http://schemas.microsoft.com/office/powerpoint/2010/main" val="908713697"/>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angle 28"/>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30" name="Straight Connector 29"/>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31" name="Rectangle 30"/>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Tree>
    <p:extLst>
      <p:ext uri="{BB962C8B-B14F-4D97-AF65-F5344CB8AC3E}">
        <p14:creationId xmlns:p14="http://schemas.microsoft.com/office/powerpoint/2010/main" val="1180963689"/>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21" name="Straight Connector 20"/>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22" name="Rectangle 21"/>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a:t>Click to edit Master title style</a:t>
            </a:r>
          </a:p>
        </p:txBody>
      </p:sp>
    </p:spTree>
    <p:extLst>
      <p:ext uri="{BB962C8B-B14F-4D97-AF65-F5344CB8AC3E}">
        <p14:creationId xmlns:p14="http://schemas.microsoft.com/office/powerpoint/2010/main" val="1409208478"/>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21" name="Straight Connector 20"/>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22" name="Rectangle 21"/>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a:t>Click to edit Master title style</a:t>
            </a:r>
          </a:p>
        </p:txBody>
      </p:sp>
    </p:spTree>
    <p:extLst>
      <p:ext uri="{BB962C8B-B14F-4D97-AF65-F5344CB8AC3E}">
        <p14:creationId xmlns:p14="http://schemas.microsoft.com/office/powerpoint/2010/main" val="2090683743"/>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slide 5">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cxnSp>
        <p:nvCxnSpPr>
          <p:cNvPr id="32" name="Straight Connector 31"/>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33" name="Rectangle 3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a:t>Click to edit Master title style</a:t>
            </a:r>
          </a:p>
        </p:txBody>
      </p:sp>
    </p:spTree>
    <p:extLst>
      <p:ext uri="{BB962C8B-B14F-4D97-AF65-F5344CB8AC3E}">
        <p14:creationId xmlns:p14="http://schemas.microsoft.com/office/powerpoint/2010/main" val="476260308"/>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9768" y="228600"/>
            <a:ext cx="8311896" cy="713232"/>
          </a:xfrm>
        </p:spPr>
        <p:txBody>
          <a:bodyPr tIns="0" bIns="0" anchor="b" anchorCtr="0">
            <a:noAutofit/>
          </a:bodyPr>
          <a:lstStyle>
            <a:lvl1pPr algn="l">
              <a:lnSpc>
                <a:spcPct val="100000"/>
              </a:lnSpc>
              <a:defRPr lang="en-US" sz="2200" b="0" kern="1200" smtClean="0">
                <a:solidFill>
                  <a:srgbClr val="595959"/>
                </a:solidFill>
                <a:latin typeface="Arial"/>
                <a:ea typeface="+mn-ea"/>
                <a:cs typeface="Arial"/>
              </a:defRPr>
            </a:lvl1pPr>
          </a:lstStyle>
          <a:p>
            <a:r>
              <a:rPr lang="en-US" dirty="0"/>
              <a:t>Click to edit </a:t>
            </a:r>
            <a:br>
              <a:rPr lang="en-US" dirty="0"/>
            </a:br>
            <a:r>
              <a:rPr lang="en-US" dirty="0"/>
              <a:t>Master title style</a:t>
            </a:r>
          </a:p>
        </p:txBody>
      </p:sp>
      <p:grpSp>
        <p:nvGrpSpPr>
          <p:cNvPr id="16" name="Group 15"/>
          <p:cNvGrpSpPr/>
          <p:nvPr/>
        </p:nvGrpSpPr>
        <p:grpSpPr>
          <a:xfrm>
            <a:off x="433567" y="1129188"/>
            <a:ext cx="1367030" cy="0"/>
            <a:chOff x="833627" y="4881706"/>
            <a:chExt cx="1714502" cy="0"/>
          </a:xfrm>
        </p:grpSpPr>
        <p:cxnSp>
          <p:nvCxnSpPr>
            <p:cNvPr id="17" name="Straight Connector 16"/>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347978" y="4710256"/>
              <a:ext cx="0" cy="342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033779" y="4710256"/>
              <a:ext cx="0" cy="342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826303"/>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768" y="226695"/>
            <a:ext cx="8311896" cy="713232"/>
          </a:xfrm>
          <a:prstGeom prst="rect">
            <a:avLst/>
          </a:prstGeom>
        </p:spPr>
        <p:txBody>
          <a:bodyPr vert="horz" lIns="0" tIns="0" rIns="0" bIns="0" rtlCol="0" anchor="ctr" anchorCtr="0">
            <a:noAutofit/>
          </a:bodyPr>
          <a:lstStyle/>
          <a:p>
            <a:pPr lvl="0">
              <a:lnSpc>
                <a:spcPct val="100000"/>
              </a:lnSpc>
            </a:pPr>
            <a:r>
              <a:rPr lang="en-US" dirty="0"/>
              <a:t>Click to edit </a:t>
            </a:r>
            <a:br>
              <a:rPr lang="en-US" dirty="0"/>
            </a:br>
            <a:r>
              <a:rPr lang="en-US" dirty="0"/>
              <a:t>Master title style</a:t>
            </a:r>
          </a:p>
        </p:txBody>
      </p:sp>
      <p:sp>
        <p:nvSpPr>
          <p:cNvPr id="3" name="Text Placeholder 2"/>
          <p:cNvSpPr>
            <a:spLocks noGrp="1"/>
          </p:cNvSpPr>
          <p:nvPr>
            <p:ph type="body" idx="1"/>
          </p:nvPr>
        </p:nvSpPr>
        <p:spPr>
          <a:xfrm>
            <a:off x="429768" y="1583255"/>
            <a:ext cx="8311896" cy="4324984"/>
          </a:xfrm>
          <a:prstGeom prst="rect">
            <a:avLst/>
          </a:prstGeom>
        </p:spPr>
        <p:txBody>
          <a:bodyPr vert="horz" lIns="0" tIns="0" rIns="0" bIns="0" rtlCol="0">
            <a:normAutofit/>
          </a:bodyPr>
          <a:lstStyle/>
          <a:p>
            <a:pPr marL="0" lvl="0" indent="0" algn="l" defTabSz="457200" rtl="0" eaLnBrk="1" latinLnBrk="0" hangingPunct="1">
              <a:spcBef>
                <a:spcPts val="1200"/>
              </a:spcBef>
              <a:buFontTx/>
              <a:buNone/>
            </a:pPr>
            <a:r>
              <a:rPr lang="en-US" dirty="0"/>
              <a:t>Click to edit Master text styles</a:t>
            </a:r>
          </a:p>
          <a:p>
            <a:pPr marL="276225" lvl="1" indent="-276225" algn="l" defTabSz="457200" rtl="0" eaLnBrk="1" latinLnBrk="0" hangingPunct="1">
              <a:spcBef>
                <a:spcPts val="600"/>
              </a:spcBef>
              <a:buFont typeface="Arial" pitchFamily="34" charset="0"/>
              <a:buChar char="•"/>
            </a:pPr>
            <a:r>
              <a:rPr lang="en-US" dirty="0"/>
              <a:t>Second level</a:t>
            </a:r>
          </a:p>
          <a:p>
            <a:pPr marL="574675" lvl="2" indent="-287338" algn="l" defTabSz="457200" rtl="0" eaLnBrk="1" latinLnBrk="0" hangingPunct="1">
              <a:spcBef>
                <a:spcPct val="20000"/>
              </a:spcBef>
              <a:buClr>
                <a:schemeClr val="accent2"/>
              </a:buClr>
              <a:buFont typeface="Arial"/>
              <a:buChar char="•"/>
            </a:pPr>
            <a:r>
              <a:rPr lang="en-US" dirty="0"/>
              <a:t>Third level</a:t>
            </a:r>
          </a:p>
          <a:p>
            <a:pPr marL="862013" lvl="3" indent="-287338" algn="l" defTabSz="457200" rtl="0" eaLnBrk="1" latinLnBrk="0" hangingPunct="1">
              <a:spcBef>
                <a:spcPct val="20000"/>
              </a:spcBef>
              <a:buFont typeface="Arial"/>
              <a:buChar char="–"/>
            </a:pPr>
            <a:r>
              <a:rPr lang="en-US" dirty="0"/>
              <a:t>Fourth level</a:t>
            </a:r>
          </a:p>
          <a:p>
            <a:pPr marL="1147763" lvl="4" indent="-285750" algn="l" defTabSz="457200" rtl="0" eaLnBrk="1" latinLnBrk="0" hangingPunct="1">
              <a:spcBef>
                <a:spcPct val="20000"/>
              </a:spcBef>
              <a:buClr>
                <a:schemeClr val="accent1"/>
              </a:buClr>
              <a:buFont typeface="Arial" pitchFamily="34" charset="0"/>
              <a:buChar char="•"/>
            </a:pPr>
            <a:r>
              <a:rPr lang="en-US" dirty="0"/>
              <a:t>Fifth level</a:t>
            </a:r>
          </a:p>
        </p:txBody>
      </p:sp>
      <p:sp>
        <p:nvSpPr>
          <p:cNvPr id="13" name="Slide Number Placeholder 3"/>
          <p:cNvSpPr txBox="1">
            <a:spLocks/>
          </p:cNvSpPr>
          <p:nvPr userDrawn="1"/>
        </p:nvSpPr>
        <p:spPr>
          <a:xfrm>
            <a:off x="6553200" y="6365187"/>
            <a:ext cx="2188464" cy="365125"/>
          </a:xfrm>
          <a:prstGeom prst="rect">
            <a:avLst/>
          </a:prstGeom>
        </p:spPr>
        <p:txBody>
          <a:bodyPr vert="horz" lIns="0" tIns="0" rIns="0" bIns="0" rtlCol="0" anchor="b"/>
          <a:lstStyle>
            <a:defPPr>
              <a:defRPr lang="en-US"/>
            </a:defPPr>
            <a:lvl1pPr marL="0" algn="r" defTabSz="457200" rtl="0" eaLnBrk="1" latinLnBrk="0" hangingPunct="1">
              <a:defRPr sz="1100" kern="1200">
                <a:solidFill>
                  <a:srgbClr val="7F7F7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085A0-3A3D-6540-B0AC-0588E66301FB}" type="slidenum">
              <a:rPr lang="en-US" smtClean="0"/>
              <a:pPr/>
              <a:t>‹#›</a:t>
            </a:fld>
            <a:endParaRPr lang="en-US" dirty="0"/>
          </a:p>
        </p:txBody>
      </p:sp>
    </p:spTree>
    <p:extLst>
      <p:ext uri="{BB962C8B-B14F-4D97-AF65-F5344CB8AC3E}">
        <p14:creationId xmlns:p14="http://schemas.microsoft.com/office/powerpoint/2010/main" val="3679338633"/>
      </p:ext>
    </p:extLst>
  </p:cSld>
  <p:clrMap bg1="lt1" tx1="dk1" bg2="lt2" tx2="dk2" accent1="accent1" accent2="accent2" accent3="accent3" accent4="accent4" accent5="accent5" accent6="accent6" hlink="hlink" folHlink="folHlink"/>
  <p:sldLayoutIdLst>
    <p:sldLayoutId id="2147483661" r:id="rId1"/>
    <p:sldLayoutId id="2147483707" r:id="rId2"/>
    <p:sldLayoutId id="2147483708" r:id="rId3"/>
    <p:sldLayoutId id="2147483709" r:id="rId4"/>
    <p:sldLayoutId id="2147483687" r:id="rId5"/>
    <p:sldLayoutId id="2147483697" r:id="rId6"/>
    <p:sldLayoutId id="2147483698" r:id="rId7"/>
    <p:sldLayoutId id="2147483696" r:id="rId8"/>
    <p:sldLayoutId id="2147483699" r:id="rId9"/>
    <p:sldLayoutId id="2147483700" r:id="rId10"/>
    <p:sldLayoutId id="2147483704" r:id="rId11"/>
    <p:sldLayoutId id="2147483662" r:id="rId12"/>
    <p:sldLayoutId id="2147483705" r:id="rId13"/>
    <p:sldLayoutId id="2147483666" r:id="rId14"/>
    <p:sldLayoutId id="2147483669" r:id="rId15"/>
    <p:sldLayoutId id="2147483667" r:id="rId16"/>
    <p:sldLayoutId id="2147483673" r:id="rId17"/>
    <p:sldLayoutId id="2147483710" r:id="rId18"/>
    <p:sldLayoutId id="2147483711" r:id="rId19"/>
    <p:sldLayoutId id="2147483713" r:id="rId20"/>
  </p:sldLayoutIdLst>
  <p:transition>
    <p:wipe dir="r"/>
  </p:transition>
  <p:txStyles>
    <p:titleStyle>
      <a:lvl1pPr algn="l" defTabSz="457200" rtl="0" eaLnBrk="1" latinLnBrk="0" hangingPunct="1">
        <a:lnSpc>
          <a:spcPct val="100000"/>
        </a:lnSpc>
        <a:spcBef>
          <a:spcPct val="0"/>
        </a:spcBef>
        <a:buNone/>
        <a:defRPr lang="en-US" sz="2200" b="0" kern="1200" dirty="0">
          <a:solidFill>
            <a:srgbClr val="595959"/>
          </a:solidFill>
          <a:latin typeface="Arial"/>
          <a:ea typeface="+mn-ea"/>
          <a:cs typeface="Arial"/>
        </a:defRPr>
      </a:lvl1pPr>
    </p:titleStyle>
    <p:bodyStyle>
      <a:lvl1pPr marL="342900" indent="-342900" algn="l" defTabSz="457200" rtl="0" eaLnBrk="1" latinLnBrk="0" hangingPunct="1">
        <a:spcBef>
          <a:spcPct val="20000"/>
        </a:spcBef>
        <a:buFont typeface="Arial"/>
        <a:buChar char="•"/>
        <a:defRPr lang="en-US" sz="1800" b="1" kern="1200" baseline="0" dirty="0" smtClean="0">
          <a:solidFill>
            <a:schemeClr val="tx2"/>
          </a:solidFill>
          <a:latin typeface="Arial"/>
          <a:ea typeface="+mn-ea"/>
          <a:cs typeface="Arial"/>
        </a:defRPr>
      </a:lvl1pPr>
      <a:lvl2pPr marL="285750" indent="-285750" algn="l" defTabSz="457200" rtl="0" eaLnBrk="1" latinLnBrk="0" hangingPunct="1">
        <a:spcBef>
          <a:spcPct val="20000"/>
        </a:spcBef>
        <a:buFont typeface="Arial"/>
        <a:buChar char="–"/>
        <a:defRPr lang="en-US" sz="1800" kern="1200" baseline="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n-US" sz="1600" kern="1200" baseline="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n-US" sz="1500" kern="1200" baseline="0" dirty="0" smtClean="0">
          <a:solidFill>
            <a:schemeClr val="tx1"/>
          </a:solidFill>
          <a:latin typeface="Arial"/>
          <a:ea typeface="+mn-ea"/>
          <a:cs typeface="Arial"/>
        </a:defRPr>
      </a:lvl4pPr>
      <a:lvl5pPr marL="2057400" indent="-228600" algn="l" defTabSz="457200" rtl="0" eaLnBrk="1" latinLnBrk="0" hangingPunct="1">
        <a:spcBef>
          <a:spcPct val="20000"/>
        </a:spcBef>
        <a:buClrTx/>
        <a:buFont typeface="Arial"/>
        <a:buChar char="»"/>
        <a:defRPr lang="en-US" sz="1500" kern="1200" baseline="0" dirty="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64" userDrawn="1">
          <p15:clr>
            <a:srgbClr val="F26B43"/>
          </p15:clr>
        </p15:guide>
        <p15:guide id="2" orient="horz" pos="4262" userDrawn="1">
          <p15:clr>
            <a:srgbClr val="F26B43"/>
          </p15:clr>
        </p15:guide>
        <p15:guide id="3" pos="54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www.ellucian.com/banner9guide"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banner9guide.ellucian.com/content/ellucian-live-video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event.on24.com/wcc/r/1370096/079C326C9AD7A818CAF987447C325696" TargetMode="External"/><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www.ellucian.com/Support-and-Training/Course-Catalog/" TargetMode="External"/><Relationship Id="rId5" Type="http://schemas.openxmlformats.org/officeDocument/2006/relationships/hyperlink" Target="http://www.ellucian.com/ecommunities" TargetMode="External"/><Relationship Id="rId4" Type="http://schemas.openxmlformats.org/officeDocument/2006/relationships/hyperlink" Target="https://event.on24.com/wcc/r/1438598/D36A9F51C58A4A9FB60C65868FCBD56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6.jpeg"/><Relationship Id="rId3" Type="http://schemas.openxmlformats.org/officeDocument/2006/relationships/image" Target="../media/image20.png"/><Relationship Id="rId7" Type="http://schemas.openxmlformats.org/officeDocument/2006/relationships/image" Target="../media/image24.png"/><Relationship Id="rId12"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diagramColors" Target="../diagrams/colors1.xml"/><Relationship Id="rId5" Type="http://schemas.openxmlformats.org/officeDocument/2006/relationships/image" Target="../media/image22.png"/><Relationship Id="rId10" Type="http://schemas.openxmlformats.org/officeDocument/2006/relationships/diagramQuickStyle" Target="../diagrams/quickStyle1.xml"/><Relationship Id="rId4" Type="http://schemas.openxmlformats.org/officeDocument/2006/relationships/image" Target="../media/image21.jpeg"/><Relationship Id="rId9" Type="http://schemas.openxmlformats.org/officeDocument/2006/relationships/diagramLayout" Target="../diagrams/layout1.xml"/><Relationship Id="rId1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Finance Focus for Banner 9</a:t>
            </a:r>
            <a:endParaRPr lang="en-US" dirty="0"/>
          </a:p>
        </p:txBody>
      </p:sp>
    </p:spTree>
    <p:extLst>
      <p:ext uri="{BB962C8B-B14F-4D97-AF65-F5344CB8AC3E}">
        <p14:creationId xmlns:p14="http://schemas.microsoft.com/office/powerpoint/2010/main" val="32697205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Release 9 Administrative Improvements</a:t>
            </a:r>
          </a:p>
        </p:txBody>
      </p:sp>
      <p:pic>
        <p:nvPicPr>
          <p:cNvPr id="5" name="Picture 4" descr="::FP - SCREENSHOTS:080912:SPAIDEN1_ORCL.JPG"/>
          <p:cNvPicPr/>
          <p:nvPr/>
        </p:nvPicPr>
        <p:blipFill rotWithShape="1">
          <a:blip r:embed="rId3"/>
          <a:srcRect r="1390" b="11217"/>
          <a:stretch/>
        </p:blipFill>
        <p:spPr bwMode="auto">
          <a:xfrm>
            <a:off x="146810" y="1562543"/>
            <a:ext cx="6978609" cy="479380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extBox 6"/>
          <p:cNvSpPr txBox="1"/>
          <p:nvPr/>
        </p:nvSpPr>
        <p:spPr>
          <a:xfrm>
            <a:off x="146810" y="1208821"/>
            <a:ext cx="1987551" cy="369332"/>
          </a:xfrm>
          <a:prstGeom prst="rect">
            <a:avLst/>
          </a:prstGeom>
          <a:noFill/>
        </p:spPr>
        <p:txBody>
          <a:bodyPr wrap="square" rtlCol="0">
            <a:spAutoFit/>
          </a:bodyPr>
          <a:lstStyle/>
          <a:p>
            <a:r>
              <a:rPr lang="en-US" dirty="0"/>
              <a:t>Old Oracle Forms</a:t>
            </a:r>
          </a:p>
        </p:txBody>
      </p:sp>
      <p:grpSp>
        <p:nvGrpSpPr>
          <p:cNvPr id="6" name="Group 5"/>
          <p:cNvGrpSpPr/>
          <p:nvPr/>
        </p:nvGrpSpPr>
        <p:grpSpPr>
          <a:xfrm>
            <a:off x="2708309" y="1183078"/>
            <a:ext cx="6416714" cy="5225941"/>
            <a:chOff x="825468" y="1198039"/>
            <a:chExt cx="7856145" cy="5616836"/>
          </a:xfrm>
        </p:grpSpPr>
        <p:sp>
          <p:nvSpPr>
            <p:cNvPr id="8" name="TextBox 7"/>
            <p:cNvSpPr txBox="1"/>
            <p:nvPr/>
          </p:nvSpPr>
          <p:spPr>
            <a:xfrm>
              <a:off x="3678292" y="1198039"/>
              <a:ext cx="3636908" cy="369332"/>
            </a:xfrm>
            <a:prstGeom prst="rect">
              <a:avLst/>
            </a:prstGeom>
            <a:noFill/>
          </p:spPr>
          <p:txBody>
            <a:bodyPr wrap="square" rtlCol="0">
              <a:spAutoFit/>
            </a:bodyPr>
            <a:lstStyle/>
            <a:p>
              <a:r>
                <a:rPr lang="en-US" dirty="0"/>
                <a:t>New Admin Transformed Page</a:t>
              </a:r>
            </a:p>
          </p:txBody>
        </p:sp>
        <p:grpSp>
          <p:nvGrpSpPr>
            <p:cNvPr id="10" name="Group 9"/>
            <p:cNvGrpSpPr/>
            <p:nvPr/>
          </p:nvGrpSpPr>
          <p:grpSpPr>
            <a:xfrm>
              <a:off x="825468" y="1588934"/>
              <a:ext cx="7856145" cy="5225941"/>
              <a:chOff x="3701843" y="1632059"/>
              <a:chExt cx="5454494" cy="3912872"/>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01843" y="1632059"/>
                <a:ext cx="5454494" cy="3912872"/>
              </a:xfrm>
              <a:prstGeom prst="rect">
                <a:avLst/>
              </a:prstGeom>
              <a:ln>
                <a:solidFill>
                  <a:srgbClr val="BFBFBF"/>
                </a:solidFill>
              </a:ln>
              <a:effectLst>
                <a:outerShdw blurRad="50800" dist="38100" dir="2700000" algn="tl" rotWithShape="0">
                  <a:prstClr val="black">
                    <a:alpha val="40000"/>
                  </a:prstClr>
                </a:outerShdw>
              </a:effectLst>
            </p:spPr>
          </p:pic>
          <p:sp>
            <p:nvSpPr>
              <p:cNvPr id="9" name="Rectangle 8"/>
              <p:cNvSpPr/>
              <p:nvPr/>
            </p:nvSpPr>
            <p:spPr>
              <a:xfrm>
                <a:off x="7574507" y="1682333"/>
                <a:ext cx="504968" cy="146467"/>
              </a:xfrm>
              <a:prstGeom prst="rect">
                <a:avLst/>
              </a:prstGeom>
              <a:solidFill>
                <a:srgbClr val="FBFBFB"/>
              </a:solidFill>
              <a:ln>
                <a:solidFill>
                  <a:srgbClr val="FBFB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1" name="Rectangle 10"/>
          <p:cNvSpPr/>
          <p:nvPr/>
        </p:nvSpPr>
        <p:spPr>
          <a:xfrm>
            <a:off x="228600" y="1009592"/>
            <a:ext cx="2578100" cy="173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227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3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2267"/>
            <a:ext cx="9144000" cy="4691743"/>
          </a:xfrm>
          <a:prstGeom prst="rect">
            <a:avLst/>
          </a:prstGeom>
          <a:ln>
            <a:solidFill>
              <a:srgbClr val="BFBFBF"/>
            </a:solidFill>
          </a:ln>
          <a:effectLst>
            <a:outerShdw blurRad="50800" dist="38100" dir="2700000" algn="tl" rotWithShape="0">
              <a:prstClr val="black">
                <a:alpha val="40000"/>
              </a:prstClr>
            </a:outerShdw>
          </a:effectLst>
        </p:spPr>
      </p:pic>
      <p:sp>
        <p:nvSpPr>
          <p:cNvPr id="3" name="Title 2"/>
          <p:cNvSpPr>
            <a:spLocks noGrp="1"/>
          </p:cNvSpPr>
          <p:nvPr>
            <p:ph type="title"/>
          </p:nvPr>
        </p:nvSpPr>
        <p:spPr/>
        <p:txBody>
          <a:bodyPr>
            <a:normAutofit/>
          </a:bodyPr>
          <a:lstStyle/>
          <a:p>
            <a:r>
              <a:rPr lang="en-US" dirty="0"/>
              <a:t>Enhanced User Interface</a:t>
            </a:r>
            <a:endParaRPr lang="en-US" sz="2800" dirty="0"/>
          </a:p>
        </p:txBody>
      </p:sp>
      <p:sp>
        <p:nvSpPr>
          <p:cNvPr id="5" name="Rounded Rectangle 4"/>
          <p:cNvSpPr/>
          <p:nvPr/>
        </p:nvSpPr>
        <p:spPr>
          <a:xfrm>
            <a:off x="0" y="5278189"/>
            <a:ext cx="3320143" cy="743470"/>
          </a:xfrm>
          <a:prstGeom prst="roundRect">
            <a:avLst/>
          </a:prstGeom>
          <a:noFill/>
          <a:ln w="25400">
            <a:solidFill>
              <a:srgbClr val="6426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896714" y="5184900"/>
            <a:ext cx="2808886" cy="1477328"/>
          </a:xfrm>
          <a:prstGeom prst="rect">
            <a:avLst/>
          </a:prstGeom>
          <a:solidFill>
            <a:schemeClr val="bg1"/>
          </a:solidFill>
          <a:ln>
            <a:solidFill>
              <a:schemeClr val="bg1">
                <a:lumMod val="75000"/>
              </a:schemeClr>
            </a:solidFill>
          </a:ln>
        </p:spPr>
        <p:txBody>
          <a:bodyPr wrap="square" rtlCol="0">
            <a:spAutoFit/>
          </a:bodyPr>
          <a:lstStyle/>
          <a:p>
            <a:pPr algn="ctr"/>
            <a:r>
              <a:rPr lang="en-US" dirty="0">
                <a:solidFill>
                  <a:schemeClr val="tx1">
                    <a:lumMod val="75000"/>
                  </a:schemeClr>
                </a:solidFill>
              </a:rPr>
              <a:t>Page navigation, total number of records and table and field information; can be used on tablet or desktop</a:t>
            </a:r>
          </a:p>
        </p:txBody>
      </p:sp>
      <p:sp>
        <p:nvSpPr>
          <p:cNvPr id="8" name="Rounded Rectangle 7"/>
          <p:cNvSpPr/>
          <p:nvPr/>
        </p:nvSpPr>
        <p:spPr>
          <a:xfrm>
            <a:off x="6705600" y="1360713"/>
            <a:ext cx="2494059" cy="892539"/>
          </a:xfrm>
          <a:prstGeom prst="roundRect">
            <a:avLst/>
          </a:prstGeom>
          <a:noFill/>
          <a:ln w="25400">
            <a:solidFill>
              <a:srgbClr val="6426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108371" y="3658240"/>
            <a:ext cx="2035629" cy="923330"/>
          </a:xfrm>
          <a:prstGeom prst="rect">
            <a:avLst/>
          </a:prstGeom>
          <a:solidFill>
            <a:schemeClr val="bg1"/>
          </a:solidFill>
          <a:ln>
            <a:solidFill>
              <a:schemeClr val="bg1">
                <a:lumMod val="75000"/>
              </a:schemeClr>
            </a:solidFill>
          </a:ln>
        </p:spPr>
        <p:txBody>
          <a:bodyPr wrap="square" rtlCol="0">
            <a:spAutoFit/>
          </a:bodyPr>
          <a:lstStyle/>
          <a:p>
            <a:pPr algn="ctr"/>
            <a:r>
              <a:rPr lang="en-US" dirty="0">
                <a:solidFill>
                  <a:schemeClr val="tx1">
                    <a:lumMod val="50000"/>
                  </a:schemeClr>
                </a:solidFill>
              </a:rPr>
              <a:t>Standard tools and logout information.</a:t>
            </a:r>
          </a:p>
        </p:txBody>
      </p:sp>
      <p:cxnSp>
        <p:nvCxnSpPr>
          <p:cNvPr id="10" name="Straight Arrow Connector 9"/>
          <p:cNvCxnSpPr>
            <a:endCxn id="8" idx="2"/>
          </p:cNvCxnSpPr>
          <p:nvPr/>
        </p:nvCxnSpPr>
        <p:spPr>
          <a:xfrm flipV="1">
            <a:off x="7904412" y="2253252"/>
            <a:ext cx="48218" cy="1404989"/>
          </a:xfrm>
          <a:prstGeom prst="straightConnector1">
            <a:avLst/>
          </a:prstGeom>
          <a:ln>
            <a:solidFill>
              <a:srgbClr val="642673"/>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a:endCxn id="5" idx="3"/>
          </p:cNvCxnSpPr>
          <p:nvPr/>
        </p:nvCxnSpPr>
        <p:spPr>
          <a:xfrm flipH="1" flipV="1">
            <a:off x="3320143" y="5649924"/>
            <a:ext cx="576571" cy="273640"/>
          </a:xfrm>
          <a:prstGeom prst="straightConnector1">
            <a:avLst/>
          </a:prstGeom>
          <a:ln>
            <a:solidFill>
              <a:srgbClr val="64267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1153374"/>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630398"/>
            <a:ext cx="9148762" cy="4471774"/>
          </a:xfrm>
          <a:prstGeom prst="rect">
            <a:avLst/>
          </a:prstGeom>
          <a:ln>
            <a:solidFill>
              <a:srgbClr val="BFBFBF"/>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dirty="0"/>
              <a:t>Application Navigation -</a:t>
            </a:r>
            <a:br>
              <a:rPr lang="en-US" dirty="0"/>
            </a:br>
            <a:r>
              <a:rPr lang="en-US" dirty="0"/>
              <a:t>Release 9 Administrative Improvements</a:t>
            </a:r>
            <a:endParaRPr lang="en-US" sz="2800" dirty="0"/>
          </a:p>
        </p:txBody>
      </p:sp>
      <p:cxnSp>
        <p:nvCxnSpPr>
          <p:cNvPr id="9" name="Straight Arrow Connector 8"/>
          <p:cNvCxnSpPr/>
          <p:nvPr/>
        </p:nvCxnSpPr>
        <p:spPr>
          <a:xfrm flipV="1">
            <a:off x="1393253" y="4102961"/>
            <a:ext cx="929533" cy="23043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21027" y="4312371"/>
            <a:ext cx="1654614" cy="923330"/>
          </a:xfrm>
          <a:prstGeom prst="rect">
            <a:avLst/>
          </a:prstGeom>
          <a:solidFill>
            <a:schemeClr val="bg1"/>
          </a:solidFill>
        </p:spPr>
        <p:txBody>
          <a:bodyPr wrap="square" rtlCol="0">
            <a:spAutoFit/>
          </a:bodyPr>
          <a:lstStyle/>
          <a:p>
            <a:pPr algn="ctr"/>
            <a:r>
              <a:rPr lang="en-US" dirty="0">
                <a:solidFill>
                  <a:srgbClr val="595959"/>
                </a:solidFill>
              </a:rPr>
              <a:t>Set your own background image</a:t>
            </a:r>
          </a:p>
        </p:txBody>
      </p:sp>
      <p:sp>
        <p:nvSpPr>
          <p:cNvPr id="6" name="Rounded Rectangle 5"/>
          <p:cNvSpPr/>
          <p:nvPr/>
        </p:nvSpPr>
        <p:spPr>
          <a:xfrm>
            <a:off x="682388" y="1630406"/>
            <a:ext cx="2112283" cy="307580"/>
          </a:xfrm>
          <a:prstGeom prst="roundRect">
            <a:avLst/>
          </a:prstGeom>
          <a:noFill/>
          <a:ln w="25400">
            <a:solidFill>
              <a:srgbClr val="6426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21027" y="2280736"/>
            <a:ext cx="1150117" cy="923330"/>
          </a:xfrm>
          <a:prstGeom prst="rect">
            <a:avLst/>
          </a:prstGeom>
          <a:solidFill>
            <a:schemeClr val="bg1"/>
          </a:solidFill>
        </p:spPr>
        <p:txBody>
          <a:bodyPr wrap="square" rtlCol="0">
            <a:spAutoFit/>
          </a:bodyPr>
          <a:lstStyle/>
          <a:p>
            <a:r>
              <a:rPr lang="en-US" dirty="0">
                <a:solidFill>
                  <a:srgbClr val="595959"/>
                </a:solidFill>
              </a:rPr>
              <a:t>Add your institution name</a:t>
            </a:r>
          </a:p>
        </p:txBody>
      </p:sp>
      <p:cxnSp>
        <p:nvCxnSpPr>
          <p:cNvPr id="11" name="Straight Arrow Connector 10"/>
          <p:cNvCxnSpPr>
            <a:endCxn id="6" idx="2"/>
          </p:cNvCxnSpPr>
          <p:nvPr/>
        </p:nvCxnSpPr>
        <p:spPr>
          <a:xfrm flipV="1">
            <a:off x="1393253" y="1937986"/>
            <a:ext cx="345277" cy="34275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6208295" y="2947737"/>
            <a:ext cx="1696117" cy="35382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88036" y="3280539"/>
            <a:ext cx="2098764" cy="2031325"/>
          </a:xfrm>
          <a:prstGeom prst="rect">
            <a:avLst/>
          </a:prstGeom>
          <a:solidFill>
            <a:schemeClr val="bg1"/>
          </a:solidFill>
        </p:spPr>
        <p:txBody>
          <a:bodyPr wrap="square" rtlCol="0">
            <a:spAutoFit/>
          </a:bodyPr>
          <a:lstStyle/>
          <a:p>
            <a:pPr algn="ctr"/>
            <a:r>
              <a:rPr lang="en-US" dirty="0">
                <a:solidFill>
                  <a:srgbClr val="595959"/>
                </a:solidFill>
              </a:rPr>
              <a:t>Search for and open new and legacy Banner forms using normal language or seven character abbreviation. </a:t>
            </a:r>
          </a:p>
        </p:txBody>
      </p:sp>
      <p:sp>
        <p:nvSpPr>
          <p:cNvPr id="14" name="TextBox 13"/>
          <p:cNvSpPr txBox="1"/>
          <p:nvPr/>
        </p:nvSpPr>
        <p:spPr>
          <a:xfrm>
            <a:off x="1" y="1175836"/>
            <a:ext cx="8032580" cy="677108"/>
          </a:xfrm>
          <a:prstGeom prst="rect">
            <a:avLst/>
          </a:prstGeom>
          <a:noFill/>
        </p:spPr>
        <p:txBody>
          <a:bodyPr wrap="square" rtlCol="0">
            <a:spAutoFit/>
          </a:bodyPr>
          <a:lstStyle/>
          <a:p>
            <a:pPr marL="0" lvl="1"/>
            <a:r>
              <a:rPr lang="en-US" sz="2000" b="1" dirty="0">
                <a:solidFill>
                  <a:schemeClr val="tx2"/>
                </a:solidFill>
              </a:rPr>
              <a:t>Personalized Banner Admin Landing Page</a:t>
            </a:r>
          </a:p>
          <a:p>
            <a:endParaRPr lang="en-US" dirty="0">
              <a:solidFill>
                <a:schemeClr val="tx2"/>
              </a:solidFill>
            </a:endParaRPr>
          </a:p>
        </p:txBody>
      </p:sp>
    </p:spTree>
    <p:extLst>
      <p:ext uri="{BB962C8B-B14F-4D97-AF65-F5344CB8AC3E}">
        <p14:creationId xmlns:p14="http://schemas.microsoft.com/office/powerpoint/2010/main" val="761239201"/>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Requisition</a:t>
            </a:r>
          </a:p>
        </p:txBody>
      </p:sp>
      <p:sp>
        <p:nvSpPr>
          <p:cNvPr id="3" name="Content Placeholder 2"/>
          <p:cNvSpPr>
            <a:spLocks noGrp="1"/>
          </p:cNvSpPr>
          <p:nvPr>
            <p:ph idx="1"/>
          </p:nvPr>
        </p:nvSpPr>
        <p:spPr>
          <a:xfrm>
            <a:off x="415925" y="1581912"/>
            <a:ext cx="4663611" cy="4632676"/>
          </a:xfrm>
        </p:spPr>
        <p:txBody>
          <a:bodyPr/>
          <a:lstStyle/>
          <a:p>
            <a:pPr marL="0" indent="0"/>
            <a:r>
              <a:rPr lang="en-US" sz="2400" dirty="0"/>
              <a:t>Purchase Requisition – Mobile</a:t>
            </a:r>
            <a:endParaRPr lang="en-US" sz="2400" b="0" dirty="0">
              <a:solidFill>
                <a:srgbClr val="642673"/>
              </a:solidFill>
            </a:endParaRPr>
          </a:p>
          <a:p>
            <a:pPr marL="342900" indent="-342900">
              <a:spcBef>
                <a:spcPts val="2000"/>
              </a:spcBef>
              <a:buFont typeface="Arial" panose="020B0604020202020204" pitchFamily="34" charset="0"/>
              <a:buChar char="•"/>
            </a:pPr>
            <a:r>
              <a:rPr lang="en-US" sz="2000" b="0" dirty="0">
                <a:solidFill>
                  <a:srgbClr val="414042"/>
                </a:solidFill>
              </a:rPr>
              <a:t>One dashboard that shows all of your purchase requisitions and their statuses</a:t>
            </a:r>
          </a:p>
          <a:p>
            <a:pPr marL="342900" indent="-342900">
              <a:spcBef>
                <a:spcPts val="2000"/>
              </a:spcBef>
              <a:buFont typeface="Arial" panose="020B0604020202020204" pitchFamily="34" charset="0"/>
              <a:buChar char="•"/>
            </a:pPr>
            <a:r>
              <a:rPr lang="en-US" sz="2000" b="0" dirty="0">
                <a:solidFill>
                  <a:srgbClr val="414042"/>
                </a:solidFill>
              </a:rPr>
              <a:t>Easy to create or review a purchase requisition from any device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pSp>
        <p:nvGrpSpPr>
          <p:cNvPr id="5" name="Group 4"/>
          <p:cNvGrpSpPr/>
          <p:nvPr/>
        </p:nvGrpSpPr>
        <p:grpSpPr>
          <a:xfrm>
            <a:off x="5273310" y="1233692"/>
            <a:ext cx="3174160" cy="5464023"/>
            <a:chOff x="6400800" y="1600200"/>
            <a:chExt cx="2304915" cy="3967698"/>
          </a:xfrm>
        </p:grpSpPr>
        <p:pic>
          <p:nvPicPr>
            <p:cNvPr id="6" name="Picture 5" descr="Mobile1 co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8138" y="2169795"/>
              <a:ext cx="1653862" cy="2935605"/>
            </a:xfrm>
            <a:prstGeom prst="rect">
              <a:avLst/>
            </a:prstGeom>
          </p:spPr>
        </p:pic>
        <p:pic>
          <p:nvPicPr>
            <p:cNvPr id="7" name="Picture 6" descr="android_fra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00800" y="1600200"/>
              <a:ext cx="2304915" cy="3967698"/>
            </a:xfrm>
            <a:prstGeom prst="rect">
              <a:avLst/>
            </a:prstGeom>
          </p:spPr>
        </p:pic>
      </p:grpSp>
    </p:spTree>
    <p:extLst>
      <p:ext uri="{BB962C8B-B14F-4D97-AF65-F5344CB8AC3E}">
        <p14:creationId xmlns:p14="http://schemas.microsoft.com/office/powerpoint/2010/main" val="3141415227"/>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1" y="1897131"/>
            <a:ext cx="9013356" cy="4381736"/>
          </a:xfrm>
          <a:prstGeom prst="rect">
            <a:avLst/>
          </a:prstGeom>
          <a:ln w="9525">
            <a:solidFill>
              <a:srgbClr val="BFBFBF"/>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Purchase Requisition</a:t>
            </a:r>
          </a:p>
        </p:txBody>
      </p:sp>
    </p:spTree>
    <p:extLst>
      <p:ext uri="{BB962C8B-B14F-4D97-AF65-F5344CB8AC3E}">
        <p14:creationId xmlns:p14="http://schemas.microsoft.com/office/powerpoint/2010/main" val="3548447312"/>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Direct Deposit</a:t>
            </a:r>
          </a:p>
        </p:txBody>
      </p:sp>
      <p:sp>
        <p:nvSpPr>
          <p:cNvPr id="3" name="Content Placeholder 2"/>
          <p:cNvSpPr>
            <a:spLocks noGrp="1"/>
          </p:cNvSpPr>
          <p:nvPr>
            <p:ph idx="1"/>
          </p:nvPr>
        </p:nvSpPr>
        <p:spPr>
          <a:xfrm>
            <a:off x="415926" y="1313411"/>
            <a:ext cx="4189326" cy="5124712"/>
          </a:xfrm>
        </p:spPr>
        <p:txBody>
          <a:bodyPr>
            <a:normAutofit/>
          </a:bodyPr>
          <a:lstStyle/>
          <a:p>
            <a:pPr marL="342900" indent="-342900">
              <a:spcBef>
                <a:spcPts val="2000"/>
              </a:spcBef>
              <a:buFont typeface="Arial" panose="020B0604020202020204" pitchFamily="34" charset="0"/>
              <a:buChar char="•"/>
            </a:pPr>
            <a:r>
              <a:rPr lang="en-US" sz="2000" b="0" dirty="0">
                <a:solidFill>
                  <a:srgbClr val="414042"/>
                </a:solidFill>
              </a:rPr>
              <a:t>Enables ease of entry to add, edit, or delete account details for </a:t>
            </a:r>
            <a:r>
              <a:rPr lang="en-US" sz="2000" dirty="0">
                <a:solidFill>
                  <a:srgbClr val="414042"/>
                </a:solidFill>
              </a:rPr>
              <a:t>both</a:t>
            </a:r>
            <a:r>
              <a:rPr lang="en-US" sz="2000" b="0" dirty="0">
                <a:solidFill>
                  <a:srgbClr val="414042"/>
                </a:solidFill>
              </a:rPr>
              <a:t> Accounts Payable and Payroll transactions </a:t>
            </a:r>
          </a:p>
          <a:p>
            <a:pPr marL="342900" indent="-342900">
              <a:spcBef>
                <a:spcPts val="2000"/>
              </a:spcBef>
              <a:buFont typeface="Arial" panose="020B0604020202020204" pitchFamily="34" charset="0"/>
              <a:buChar char="•"/>
            </a:pPr>
            <a:r>
              <a:rPr lang="en-US" sz="2000" b="0" dirty="0">
                <a:solidFill>
                  <a:srgbClr val="414042"/>
                </a:solidFill>
              </a:rPr>
              <a:t>Improves security and administration of bank account information</a:t>
            </a:r>
          </a:p>
          <a:p>
            <a:pPr marL="342900" indent="-342900">
              <a:spcBef>
                <a:spcPts val="2000"/>
              </a:spcBef>
              <a:buFont typeface="Arial" panose="020B0604020202020204" pitchFamily="34" charset="0"/>
              <a:buChar char="•"/>
            </a:pPr>
            <a:r>
              <a:rPr lang="en-US" sz="2000" b="0" dirty="0">
                <a:solidFill>
                  <a:srgbClr val="414042"/>
                </a:solidFill>
              </a:rPr>
              <a:t>Includes constituent notification capabilities for added and changed entries</a:t>
            </a:r>
          </a:p>
          <a:p>
            <a:pPr marL="342900" indent="-342900">
              <a:spcBef>
                <a:spcPts val="2000"/>
              </a:spcBef>
              <a:buFont typeface="Arial" panose="020B0604020202020204" pitchFamily="34" charset="0"/>
              <a:buChar char="•"/>
            </a:pPr>
            <a:r>
              <a:rPr lang="en-US" sz="2000" b="0" dirty="0">
                <a:solidFill>
                  <a:srgbClr val="414042"/>
                </a:solidFill>
              </a:rPr>
              <a:t>Mobile, tablet, and desktop ready</a:t>
            </a:r>
          </a:p>
          <a:p>
            <a:pPr marL="0" indent="0"/>
            <a:endParaRPr lang="en-US" dirty="0"/>
          </a:p>
          <a:p>
            <a:endParaRPr lang="en-US" dirty="0"/>
          </a:p>
        </p:txBody>
      </p:sp>
      <p:grpSp>
        <p:nvGrpSpPr>
          <p:cNvPr id="8" name="Group 7"/>
          <p:cNvGrpSpPr/>
          <p:nvPr/>
        </p:nvGrpSpPr>
        <p:grpSpPr>
          <a:xfrm>
            <a:off x="5109352" y="1469399"/>
            <a:ext cx="3618468" cy="4968724"/>
            <a:chOff x="-156644" y="2049945"/>
            <a:chExt cx="3114675" cy="4629151"/>
          </a:xfrm>
        </p:grpSpPr>
        <p:pic>
          <p:nvPicPr>
            <p:cNvPr id="9" name="Picture 2" descr="http://www.tenstickers.co.uk/wall-stickers/img/preview/black-ipad-air-whiteboard-sticker-63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44" y="2049945"/>
              <a:ext cx="3114675" cy="462915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82" y="2410274"/>
              <a:ext cx="2941350" cy="3841057"/>
            </a:xfrm>
            <a:prstGeom prst="rect">
              <a:avLst/>
            </a:prstGeom>
          </p:spPr>
        </p:pic>
      </p:grpSp>
    </p:spTree>
    <p:extLst>
      <p:ext uri="{BB962C8B-B14F-4D97-AF65-F5344CB8AC3E}">
        <p14:creationId xmlns:p14="http://schemas.microsoft.com/office/powerpoint/2010/main" val="184213264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6" descr="image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76" y="1303502"/>
            <a:ext cx="8754572" cy="4924446"/>
          </a:xfrm>
          <a:prstGeom prst="rect">
            <a:avLst/>
          </a:prstGeom>
          <a:ln w="9525">
            <a:solidFill>
              <a:srgbClr val="BFBFB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Direct Deposit</a:t>
            </a:r>
          </a:p>
        </p:txBody>
      </p:sp>
    </p:spTree>
    <p:extLst>
      <p:ext uri="{BB962C8B-B14F-4D97-AF65-F5344CB8AC3E}">
        <p14:creationId xmlns:p14="http://schemas.microsoft.com/office/powerpoint/2010/main" val="2618328357"/>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4226"/>
          <a:stretch/>
        </p:blipFill>
        <p:spPr>
          <a:xfrm>
            <a:off x="123378" y="1285615"/>
            <a:ext cx="8452624" cy="5204395"/>
          </a:xfrm>
          <a:prstGeom prst="rect">
            <a:avLst/>
          </a:prstGeom>
        </p:spPr>
      </p:pic>
      <p:sp>
        <p:nvSpPr>
          <p:cNvPr id="2" name="Title 1"/>
          <p:cNvSpPr>
            <a:spLocks noGrp="1"/>
          </p:cNvSpPr>
          <p:nvPr>
            <p:ph type="title"/>
          </p:nvPr>
        </p:nvSpPr>
        <p:spPr/>
        <p:txBody>
          <a:bodyPr>
            <a:normAutofit/>
          </a:bodyPr>
          <a:lstStyle/>
          <a:p>
            <a:r>
              <a:rPr lang="en-US" dirty="0"/>
              <a:t>My Finance Query </a:t>
            </a:r>
          </a:p>
        </p:txBody>
      </p:sp>
      <p:sp>
        <p:nvSpPr>
          <p:cNvPr id="5" name="Oval 4"/>
          <p:cNvSpPr/>
          <p:nvPr/>
        </p:nvSpPr>
        <p:spPr>
          <a:xfrm>
            <a:off x="7470132" y="0"/>
            <a:ext cx="1673868" cy="1533064"/>
          </a:xfrm>
          <a:prstGeom prst="ellipse">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June 2017</a:t>
            </a:r>
          </a:p>
        </p:txBody>
      </p:sp>
    </p:spTree>
    <p:extLst>
      <p:ext uri="{BB962C8B-B14F-4D97-AF65-F5344CB8AC3E}">
        <p14:creationId xmlns:p14="http://schemas.microsoft.com/office/powerpoint/2010/main" val="1913101773"/>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65" y="88383"/>
            <a:ext cx="8311896" cy="713232"/>
          </a:xfrm>
        </p:spPr>
        <p:txBody>
          <a:bodyPr/>
          <a:lstStyle/>
          <a:p>
            <a:r>
              <a:rPr lang="en-US" dirty="0"/>
              <a:t>Communication Management</a:t>
            </a:r>
          </a:p>
        </p:txBody>
      </p:sp>
      <p:sp>
        <p:nvSpPr>
          <p:cNvPr id="3" name="Content Placeholder 2"/>
          <p:cNvSpPr>
            <a:spLocks noGrp="1"/>
          </p:cNvSpPr>
          <p:nvPr>
            <p:ph idx="1"/>
          </p:nvPr>
        </p:nvSpPr>
        <p:spPr>
          <a:xfrm>
            <a:off x="308350" y="1402080"/>
            <a:ext cx="2254718" cy="4985468"/>
          </a:xfrm>
        </p:spPr>
        <p:txBody>
          <a:bodyPr>
            <a:normAutofit/>
          </a:bodyPr>
          <a:lstStyle/>
          <a:p>
            <a:pPr marL="0" indent="0"/>
            <a:r>
              <a:rPr lang="en-US" sz="2400" dirty="0"/>
              <a:t>Key Features: </a:t>
            </a:r>
            <a:endParaRPr lang="en-US" sz="2400" b="0" dirty="0">
              <a:solidFill>
                <a:srgbClr val="642673"/>
              </a:solidFill>
            </a:endParaRPr>
          </a:p>
          <a:p>
            <a:pPr marL="285750" indent="-285750">
              <a:spcBef>
                <a:spcPts val="2000"/>
              </a:spcBef>
              <a:buClr>
                <a:srgbClr val="595959"/>
              </a:buClr>
              <a:buFont typeface="Arial" panose="020B0604020202020204" pitchFamily="34" charset="0"/>
              <a:buChar char="•"/>
            </a:pPr>
            <a:r>
              <a:rPr lang="en-US" sz="1600" b="0" dirty="0">
                <a:solidFill>
                  <a:srgbClr val="414042"/>
                </a:solidFill>
              </a:rPr>
              <a:t>Features work across the Banner enterprise </a:t>
            </a:r>
          </a:p>
          <a:p>
            <a:pPr marL="285750" indent="-285750">
              <a:spcBef>
                <a:spcPts val="2000"/>
              </a:spcBef>
              <a:buClr>
                <a:srgbClr val="595959"/>
              </a:buClr>
              <a:buFont typeface="Arial" panose="020B0604020202020204" pitchFamily="34" charset="0"/>
              <a:buChar char="•"/>
            </a:pPr>
            <a:r>
              <a:rPr lang="en-US" sz="1600" b="0" dirty="0">
                <a:solidFill>
                  <a:srgbClr val="414042"/>
                </a:solidFill>
              </a:rPr>
              <a:t>Manages transactional connections to your constituents using Banner data</a:t>
            </a:r>
          </a:p>
          <a:p>
            <a:pPr marL="285750" indent="-285750">
              <a:spcBef>
                <a:spcPts val="2000"/>
              </a:spcBef>
              <a:buClr>
                <a:srgbClr val="595959"/>
              </a:buClr>
              <a:buFont typeface="Arial" panose="020B0604020202020204" pitchFamily="34" charset="0"/>
              <a:buChar char="•"/>
            </a:pPr>
            <a:r>
              <a:rPr lang="en-US" sz="1600" b="0" dirty="0">
                <a:solidFill>
                  <a:srgbClr val="414042"/>
                </a:solidFill>
              </a:rPr>
              <a:t>Set notifications or reminders to register for classes or when tuition is past due </a:t>
            </a:r>
          </a:p>
          <a:p>
            <a:pPr marL="0" indent="0"/>
            <a:endParaRPr lang="en-US" dirty="0"/>
          </a:p>
          <a:p>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613" b="2782"/>
          <a:stretch/>
        </p:blipFill>
        <p:spPr bwMode="auto">
          <a:xfrm>
            <a:off x="2670644" y="1406894"/>
            <a:ext cx="6393843" cy="4213325"/>
          </a:xfrm>
          <a:prstGeom prst="rect">
            <a:avLst/>
          </a:prstGeom>
          <a:noFill/>
          <a:ln w="9525">
            <a:solidFill>
              <a:schemeClr val="tx2"/>
            </a:solidFill>
            <a:miter lim="800000"/>
            <a:headEnd/>
            <a:tailEnd/>
          </a:ln>
          <a:extLst>
            <a:ext uri="{909E8E84-426E-40dd-AFC4-6F175D3DCCD1}">
              <a14:hiddenFill xmlns:a14="http://schemas.microsoft.com/office/drawing/2010/main" xmlns="">
                <a:solidFill>
                  <a:schemeClr val="accent1"/>
                </a:solidFill>
              </a14:hiddenFill>
            </a:ext>
          </a:extLst>
        </p:spPr>
      </p:pic>
      <p:pic>
        <p:nvPicPr>
          <p:cNvPr id="6" name="Picture 5"/>
          <p:cNvPicPr>
            <a:picLocks noChangeAspect="1"/>
          </p:cNvPicPr>
          <p:nvPr/>
        </p:nvPicPr>
        <p:blipFill>
          <a:blip r:embed="rId4"/>
          <a:stretch>
            <a:fillRect/>
          </a:stretch>
        </p:blipFill>
        <p:spPr>
          <a:xfrm>
            <a:off x="4014806" y="3828726"/>
            <a:ext cx="4730655" cy="2258460"/>
          </a:xfrm>
          <a:prstGeom prst="rect">
            <a:avLst/>
          </a:prstGeom>
          <a:ln w="9525">
            <a:solidFill>
              <a:srgbClr val="BFBFBF"/>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5507748"/>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15925" y="1581911"/>
            <a:ext cx="5676650" cy="4974229"/>
          </a:xfrm>
        </p:spPr>
        <p:txBody>
          <a:bodyPr>
            <a:normAutofit/>
          </a:bodyPr>
          <a:lstStyle/>
          <a:p>
            <a:pPr>
              <a:spcBef>
                <a:spcPts val="2000"/>
              </a:spcBef>
            </a:pPr>
            <a:r>
              <a:rPr lang="en-US" sz="2400" dirty="0"/>
              <a:t>Personal Information Self-Service</a:t>
            </a:r>
          </a:p>
          <a:p>
            <a:pPr marL="619125" lvl="1" indent="-342900">
              <a:spcBef>
                <a:spcPts val="2000"/>
              </a:spcBef>
              <a:buFont typeface="Arial"/>
              <a:buChar char="•"/>
            </a:pPr>
            <a:r>
              <a:rPr lang="en-US" sz="2000" dirty="0"/>
              <a:t>View, edit and update biographic and demographic information</a:t>
            </a:r>
          </a:p>
          <a:p>
            <a:pPr marL="619125" lvl="1" indent="-342900">
              <a:spcBef>
                <a:spcPts val="2000"/>
              </a:spcBef>
              <a:buFont typeface="Arial"/>
              <a:buChar char="•"/>
            </a:pPr>
            <a:r>
              <a:rPr lang="en-US" sz="2000" dirty="0"/>
              <a:t>Will display first/middle/last and preferred name in Personal Details, yet support name display differently in Overview section</a:t>
            </a:r>
          </a:p>
          <a:p>
            <a:pPr marL="619125" lvl="1" indent="-342900">
              <a:spcBef>
                <a:spcPts val="2000"/>
              </a:spcBef>
              <a:buFont typeface="Arial"/>
              <a:buChar char="•"/>
            </a:pPr>
            <a:r>
              <a:rPr lang="en-US" sz="2000" dirty="0"/>
              <a:t>Configurable using the Integration Configuration Settings (GORICCR) page</a:t>
            </a:r>
          </a:p>
          <a:p>
            <a:pPr marL="619125" lvl="1" indent="-342900">
              <a:spcBef>
                <a:spcPts val="2000"/>
              </a:spcBef>
              <a:buFont typeface="Arial"/>
              <a:buChar char="•"/>
            </a:pPr>
            <a:r>
              <a:rPr lang="en-US" sz="2000" dirty="0"/>
              <a:t>Direct Deposit and Personal Information functionality merged into single application</a:t>
            </a:r>
          </a:p>
          <a:p>
            <a:pPr marL="619125" lvl="1" indent="-342900">
              <a:spcBef>
                <a:spcPts val="2000"/>
              </a:spcBef>
              <a:buFont typeface="Arial"/>
              <a:buChar char="•"/>
            </a:pPr>
            <a:r>
              <a:rPr lang="en-US" sz="2000" dirty="0"/>
              <a:t>Easier to update and configure, by institution</a:t>
            </a:r>
          </a:p>
          <a:p>
            <a:pPr marL="619125" lvl="1" indent="-342900">
              <a:spcBef>
                <a:spcPts val="2000"/>
              </a:spcBef>
              <a:buFont typeface="Arial"/>
              <a:buChar char="•"/>
            </a:pPr>
            <a:endParaRPr lang="en-US" dirty="0"/>
          </a:p>
        </p:txBody>
      </p:sp>
      <p:sp>
        <p:nvSpPr>
          <p:cNvPr id="4" name="Slide Number Placeholder 3"/>
          <p:cNvSpPr>
            <a:spLocks noGrp="1"/>
          </p:cNvSpPr>
          <p:nvPr>
            <p:ph type="sldNum" sz="quarter" idx="4294967295"/>
          </p:nvPr>
        </p:nvSpPr>
        <p:spPr>
          <a:xfrm>
            <a:off x="8212616" y="6191016"/>
            <a:ext cx="725215" cy="365125"/>
          </a:xfrm>
          <a:prstGeom prst="rect">
            <a:avLst/>
          </a:prstGeom>
        </p:spPr>
        <p:txBody>
          <a:bodyPr/>
          <a:lstStyle/>
          <a:p>
            <a:fld id="{40A085A0-3A3D-6540-B0AC-0588E66301FB}" type="slidenum">
              <a:rPr lang="en-US" smtClean="0"/>
              <a:pPr/>
              <a:t>19</a:t>
            </a:fld>
            <a:endParaRPr lang="en-US" dirty="0"/>
          </a:p>
        </p:txBody>
      </p:sp>
      <p:sp>
        <p:nvSpPr>
          <p:cNvPr id="2" name="Title 1"/>
          <p:cNvSpPr>
            <a:spLocks noGrp="1"/>
          </p:cNvSpPr>
          <p:nvPr>
            <p:ph type="title"/>
          </p:nvPr>
        </p:nvSpPr>
        <p:spPr/>
        <p:txBody>
          <a:bodyPr/>
          <a:lstStyle/>
          <a:p>
            <a:r>
              <a:rPr lang="en-US" dirty="0"/>
              <a:t>Expanding Banner 9 Functionality</a:t>
            </a:r>
          </a:p>
        </p:txBody>
      </p:sp>
      <p:pic>
        <p:nvPicPr>
          <p:cNvPr id="8194" name="Picture 2" descr="Image result for personal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252" y="3816588"/>
            <a:ext cx="2669218" cy="1742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5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Improved user experience</a:t>
            </a:r>
          </a:p>
          <a:p>
            <a:pPr marL="561975" lvl="1" indent="-285750"/>
            <a:r>
              <a:rPr lang="en-US" dirty="0">
                <a:solidFill>
                  <a:srgbClr val="414042"/>
                </a:solidFill>
              </a:rPr>
              <a:t>Modern, yet familiar, web user interface with standard controls </a:t>
            </a:r>
          </a:p>
          <a:p>
            <a:pPr marL="561975" lvl="1" indent="-285750"/>
            <a:r>
              <a:rPr lang="en-US" dirty="0"/>
              <a:t>Shorter learning curve for occasional users</a:t>
            </a:r>
          </a:p>
          <a:p>
            <a:pPr marL="561975" lvl="1" indent="-285750"/>
            <a:r>
              <a:rPr lang="en-US" dirty="0"/>
              <a:t>Enhanced usability and navigation for power users</a:t>
            </a:r>
          </a:p>
          <a:p>
            <a:pPr marL="561975" lvl="1" indent="-285750"/>
            <a:r>
              <a:rPr lang="en-US" dirty="0"/>
              <a:t>Ability to run in any modern browser</a:t>
            </a:r>
          </a:p>
          <a:p>
            <a:r>
              <a:rPr lang="en-US" dirty="0"/>
              <a:t>Significant reduction in time &amp; cost to maintain Banner</a:t>
            </a:r>
          </a:p>
          <a:p>
            <a:pPr marL="561975" lvl="1" indent="-285750"/>
            <a:r>
              <a:rPr lang="en-US" dirty="0"/>
              <a:t>Ellucian Solution Manager</a:t>
            </a:r>
          </a:p>
          <a:p>
            <a:pPr marL="860425" lvl="2" indent="-285750"/>
            <a:r>
              <a:rPr lang="en-US" dirty="0"/>
              <a:t>Simplifies the upgrade process</a:t>
            </a:r>
          </a:p>
          <a:p>
            <a:pPr marL="860425" lvl="2" indent="-285750"/>
            <a:r>
              <a:rPr lang="en-US" dirty="0"/>
              <a:t>Minimizes system interruptions and risk</a:t>
            </a:r>
          </a:p>
          <a:p>
            <a:pPr marL="860425" lvl="2" indent="-285750"/>
            <a:r>
              <a:rPr lang="en-US" dirty="0"/>
              <a:t>Reduces time and cost for installation and deployment</a:t>
            </a:r>
          </a:p>
          <a:p>
            <a:pPr marL="860425" lvl="2" indent="-285750"/>
            <a:r>
              <a:rPr lang="en-US" dirty="0"/>
              <a:t>Less user testing required</a:t>
            </a:r>
          </a:p>
          <a:p>
            <a:pPr marL="561975" lvl="1" indent="-285750"/>
            <a:r>
              <a:rPr lang="en-US" b="1" i="1" dirty="0"/>
              <a:t>Modifications replaced with configurations and extensions – eliminates maintenance with upgrades, reduces testing required</a:t>
            </a:r>
          </a:p>
          <a:p>
            <a:pPr marL="561975" lvl="1" indent="-285750"/>
            <a:endParaRPr lang="en-US" dirty="0"/>
          </a:p>
        </p:txBody>
      </p:sp>
      <p:sp>
        <p:nvSpPr>
          <p:cNvPr id="3" name="Title 2"/>
          <p:cNvSpPr>
            <a:spLocks noGrp="1"/>
          </p:cNvSpPr>
          <p:nvPr>
            <p:ph type="title"/>
          </p:nvPr>
        </p:nvSpPr>
        <p:spPr/>
        <p:txBody>
          <a:bodyPr/>
          <a:lstStyle/>
          <a:p>
            <a:r>
              <a:rPr lang="en-US" dirty="0"/>
              <a:t>Benefits of Banner 9</a:t>
            </a:r>
          </a:p>
        </p:txBody>
      </p:sp>
    </p:spTree>
    <p:extLst>
      <p:ext uri="{BB962C8B-B14F-4D97-AF65-F5344CB8AC3E}">
        <p14:creationId xmlns:p14="http://schemas.microsoft.com/office/powerpoint/2010/main" val="2478271642"/>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212616" y="6191016"/>
            <a:ext cx="725215" cy="365125"/>
          </a:xfrm>
          <a:prstGeom prst="rect">
            <a:avLst/>
          </a:prstGeom>
        </p:spPr>
        <p:txBody>
          <a:bodyPr/>
          <a:lstStyle/>
          <a:p>
            <a:fld id="{40A085A0-3A3D-6540-B0AC-0588E66301FB}" type="slidenum">
              <a:rPr lang="en-US" smtClean="0"/>
              <a:pPr/>
              <a:t>20</a:t>
            </a:fld>
            <a:endParaRPr lang="en-US" dirty="0"/>
          </a:p>
        </p:txBody>
      </p:sp>
      <p:sp>
        <p:nvSpPr>
          <p:cNvPr id="2" name="Title 1"/>
          <p:cNvSpPr>
            <a:spLocks noGrp="1"/>
          </p:cNvSpPr>
          <p:nvPr>
            <p:ph type="title"/>
          </p:nvPr>
        </p:nvSpPr>
        <p:spPr/>
        <p:txBody>
          <a:bodyPr/>
          <a:lstStyle/>
          <a:p>
            <a:r>
              <a:rPr lang="en-US" dirty="0"/>
              <a:t>Personal Information Self-Service</a:t>
            </a:r>
          </a:p>
        </p:txBody>
      </p:sp>
      <p:pic>
        <p:nvPicPr>
          <p:cNvPr id="5" name="Picture 4"/>
          <p:cNvPicPr/>
          <p:nvPr/>
        </p:nvPicPr>
        <p:blipFill rotWithShape="1">
          <a:blip r:embed="rId3"/>
          <a:srcRect t="7874"/>
          <a:stretch/>
        </p:blipFill>
        <p:spPr>
          <a:xfrm>
            <a:off x="0" y="1477925"/>
            <a:ext cx="9147158" cy="4529470"/>
          </a:xfrm>
          <a:prstGeom prst="rect">
            <a:avLst/>
          </a:prstGeom>
        </p:spPr>
      </p:pic>
    </p:spTree>
    <p:extLst>
      <p:ext uri="{BB962C8B-B14F-4D97-AF65-F5344CB8AC3E}">
        <p14:creationId xmlns:p14="http://schemas.microsoft.com/office/powerpoint/2010/main" val="177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we’ve heard . . .</a:t>
            </a:r>
          </a:p>
        </p:txBody>
      </p:sp>
      <p:sp>
        <p:nvSpPr>
          <p:cNvPr id="4" name="Rounded Rectangular Callout 1"/>
          <p:cNvSpPr/>
          <p:nvPr/>
        </p:nvSpPr>
        <p:spPr>
          <a:xfrm>
            <a:off x="48893" y="862990"/>
            <a:ext cx="4224815" cy="3371389"/>
          </a:xfrm>
          <a:prstGeom prst="wedgeRoundRectCallout">
            <a:avLst>
              <a:gd name="adj1" fmla="val 52622"/>
              <a:gd name="adj2" fmla="val 57344"/>
              <a:gd name="adj3" fmla="val 16667"/>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r>
              <a:rPr lang="en-US" sz="1600" dirty="0">
                <a:solidFill>
                  <a:schemeClr val="accent3"/>
                </a:solidFill>
              </a:rPr>
              <a:t>“The moment that I was able to sort on sequence number, then have the ability to replace the sequence numbers and save in one transaction, </a:t>
            </a:r>
            <a:r>
              <a:rPr lang="en-US" sz="1600" b="1" dirty="0">
                <a:solidFill>
                  <a:schemeClr val="accent3"/>
                </a:solidFill>
              </a:rPr>
              <a:t>it was as if a light shined over my monitor with a faint chorus in the background. I was thrilled to see that improvement</a:t>
            </a:r>
            <a:r>
              <a:rPr lang="en-US" sz="1600" dirty="0">
                <a:solidFill>
                  <a:schemeClr val="accent3"/>
                </a:solidFill>
              </a:rPr>
              <a:t>.” </a:t>
            </a:r>
          </a:p>
          <a:p>
            <a:endParaRPr lang="en-US" sz="1600" b="1" i="1" dirty="0">
              <a:solidFill>
                <a:schemeClr val="accent3"/>
              </a:solidFill>
            </a:endParaRPr>
          </a:p>
          <a:p>
            <a:r>
              <a:rPr lang="en-US" sz="1600" b="1" i="1" dirty="0">
                <a:solidFill>
                  <a:schemeClr val="accent3"/>
                </a:solidFill>
              </a:rPr>
              <a:t>Stephanie Boledovich, HR Systems Manager, Lansing Community College</a:t>
            </a:r>
          </a:p>
          <a:p>
            <a:r>
              <a:rPr lang="en-US" altLang="ja-JP" sz="1500" dirty="0">
                <a:solidFill>
                  <a:srgbClr val="462F89"/>
                </a:solidFill>
              </a:rPr>
              <a:t> </a:t>
            </a:r>
            <a:endParaRPr lang="en-US" altLang="en-US" sz="1350" dirty="0">
              <a:solidFill>
                <a:srgbClr val="462F89"/>
              </a:solidFill>
            </a:endParaRPr>
          </a:p>
        </p:txBody>
      </p:sp>
      <p:sp>
        <p:nvSpPr>
          <p:cNvPr id="5" name="Rounded Rectangular Callout 1"/>
          <p:cNvSpPr/>
          <p:nvPr/>
        </p:nvSpPr>
        <p:spPr>
          <a:xfrm>
            <a:off x="4473705" y="862990"/>
            <a:ext cx="4278201" cy="3149133"/>
          </a:xfrm>
          <a:prstGeom prst="wedgeRoundRectCallout">
            <a:avLst>
              <a:gd name="adj1" fmla="val -53508"/>
              <a:gd name="adj2" fmla="val 69473"/>
              <a:gd name="adj3" fmla="val 16667"/>
            </a:avLst>
          </a:prstGeom>
          <a:solidFill>
            <a:schemeClr val="tx1">
              <a:lumMod val="20000"/>
              <a:lumOff val="80000"/>
            </a:schemeClr>
          </a:solidFill>
          <a:ln>
            <a:noFill/>
          </a:ln>
          <a:effectLst>
            <a:outerShdw blurRad="50800" dist="50800" dir="5400000" algn="ctr" rotWithShape="0">
              <a:schemeClr val="bg2"/>
            </a:outerShdw>
          </a:effectLst>
        </p:spPr>
        <p:style>
          <a:lnRef idx="1">
            <a:schemeClr val="accent1"/>
          </a:lnRef>
          <a:fillRef idx="3">
            <a:schemeClr val="accent1"/>
          </a:fillRef>
          <a:effectRef idx="2">
            <a:schemeClr val="accent1"/>
          </a:effectRef>
          <a:fontRef idx="minor">
            <a:schemeClr val="lt1"/>
          </a:fontRef>
        </p:style>
        <p:txBody>
          <a:bodyPr anchor="ctr"/>
          <a:lstStyle/>
          <a:p>
            <a:r>
              <a:rPr lang="en-US" altLang="en-US" sz="1500" dirty="0">
                <a:solidFill>
                  <a:srgbClr val="462F89"/>
                </a:solidFill>
              </a:rPr>
              <a:t>“</a:t>
            </a:r>
            <a:r>
              <a:rPr lang="en-US" sz="1600" i="1" dirty="0">
                <a:solidFill>
                  <a:schemeClr val="accent3"/>
                </a:solidFill>
              </a:rPr>
              <a:t>Employee Profile is a modern way of letting employees look at their own data and do their job and they can take it anywhere, because it is configured to work on any device – laptop, tablet and smartphone. </a:t>
            </a:r>
            <a:r>
              <a:rPr lang="en-US" sz="1600" b="1" i="1" dirty="0">
                <a:solidFill>
                  <a:schemeClr val="accent3"/>
                </a:solidFill>
              </a:rPr>
              <a:t>Well done Ellucian! I love it. It is so easy to set up even a cave man can do it.”</a:t>
            </a:r>
          </a:p>
          <a:p>
            <a:endParaRPr lang="en-US" sz="1600" b="1" i="1" dirty="0">
              <a:solidFill>
                <a:schemeClr val="accent3"/>
              </a:solidFill>
            </a:endParaRPr>
          </a:p>
          <a:p>
            <a:r>
              <a:rPr lang="en-US" sz="1600" b="1" i="1" dirty="0">
                <a:solidFill>
                  <a:schemeClr val="accent3"/>
                </a:solidFill>
              </a:rPr>
              <a:t>Ali Penton, Software Application Engineer, University of West Florida</a:t>
            </a:r>
          </a:p>
          <a:p>
            <a:r>
              <a:rPr lang="en-US" sz="1050" dirty="0"/>
              <a:t> </a:t>
            </a:r>
            <a:r>
              <a:rPr lang="en-US" altLang="ja-JP" sz="1050" dirty="0">
                <a:solidFill>
                  <a:srgbClr val="462F89"/>
                </a:solidFill>
              </a:rPr>
              <a:t> </a:t>
            </a:r>
          </a:p>
          <a:p>
            <a:pPr algn="r"/>
            <a:endParaRPr lang="en-US" altLang="en-US" sz="1050" dirty="0">
              <a:solidFill>
                <a:srgbClr val="462F89"/>
              </a:solidFill>
            </a:endParaRPr>
          </a:p>
        </p:txBody>
      </p:sp>
      <p:sp>
        <p:nvSpPr>
          <p:cNvPr id="8" name="Rounded Rectangular Callout 1"/>
          <p:cNvSpPr/>
          <p:nvPr/>
        </p:nvSpPr>
        <p:spPr>
          <a:xfrm>
            <a:off x="272500" y="5059843"/>
            <a:ext cx="8002416" cy="1347956"/>
          </a:xfrm>
          <a:prstGeom prst="wedgeRoundRectCallout">
            <a:avLst>
              <a:gd name="adj1" fmla="val -2668"/>
              <a:gd name="adj2" fmla="val -79639"/>
              <a:gd name="adj3" fmla="val 16667"/>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r>
              <a:rPr lang="en-US" sz="1600" i="1" dirty="0">
                <a:solidFill>
                  <a:schemeClr val="accent3"/>
                </a:solidFill>
              </a:rPr>
              <a:t>“We went actually live with Registration for our early registration for the following summer classes and it proved flawless. </a:t>
            </a:r>
            <a:r>
              <a:rPr lang="en-US" sz="1600" b="1" i="1" dirty="0">
                <a:solidFill>
                  <a:schemeClr val="accent3"/>
                </a:solidFill>
              </a:rPr>
              <a:t>It worked with no problems and every review we’ve had has been positive</a:t>
            </a:r>
            <a:r>
              <a:rPr lang="en-US" sz="1600" i="1" dirty="0">
                <a:solidFill>
                  <a:schemeClr val="accent3"/>
                </a:solidFill>
              </a:rPr>
              <a:t>.”</a:t>
            </a:r>
          </a:p>
          <a:p>
            <a:r>
              <a:rPr lang="en-US" sz="1600" i="1" dirty="0">
                <a:solidFill>
                  <a:schemeClr val="accent3"/>
                </a:solidFill>
              </a:rPr>
              <a:t>-</a:t>
            </a:r>
            <a:r>
              <a:rPr lang="en-US" sz="1600" b="1" i="1" dirty="0">
                <a:solidFill>
                  <a:schemeClr val="accent3"/>
                </a:solidFill>
              </a:rPr>
              <a:t>Delano Sweeney, Database Systems Manager, </a:t>
            </a:r>
            <a:br>
              <a:rPr lang="en-US" sz="1600" b="1" i="1" dirty="0">
                <a:solidFill>
                  <a:schemeClr val="accent3"/>
                </a:solidFill>
              </a:rPr>
            </a:br>
            <a:r>
              <a:rPr lang="en-US" sz="1600" b="1" i="1" dirty="0">
                <a:solidFill>
                  <a:schemeClr val="accent3"/>
                </a:solidFill>
              </a:rPr>
              <a:t>Bluefield State College</a:t>
            </a:r>
          </a:p>
        </p:txBody>
      </p:sp>
      <p:sp>
        <p:nvSpPr>
          <p:cNvPr id="3" name="TextBox 2"/>
          <p:cNvSpPr txBox="1"/>
          <p:nvPr/>
        </p:nvSpPr>
        <p:spPr>
          <a:xfrm>
            <a:off x="2434727" y="4403009"/>
            <a:ext cx="4781321" cy="396607"/>
          </a:xfrm>
          <a:prstGeom prst="rect">
            <a:avLst/>
          </a:prstGeom>
          <a:solidFill>
            <a:srgbClr val="595959"/>
          </a:solidFill>
          <a:ln>
            <a:solidFill>
              <a:schemeClr val="tx1"/>
            </a:solidFill>
          </a:ln>
          <a:effectLst>
            <a:outerShdw blurRad="50800" dist="38100" dir="8100000" algn="tr" rotWithShape="0">
              <a:prstClr val="black">
                <a:alpha val="40000"/>
              </a:prstClr>
            </a:outerShdw>
          </a:effectLst>
        </p:spPr>
        <p:txBody>
          <a:bodyPr wrap="square" rtlCol="0" anchor="t" anchorCtr="0">
            <a:normAutofit/>
          </a:bodyPr>
          <a:lstStyle/>
          <a:p>
            <a:pPr algn="ctr">
              <a:lnSpc>
                <a:spcPct val="120000"/>
              </a:lnSpc>
            </a:pPr>
            <a:r>
              <a:rPr lang="en-US" sz="1600" b="1" dirty="0">
                <a:solidFill>
                  <a:schemeClr val="bg1"/>
                </a:solidFill>
              </a:rPr>
              <a:t>More stories on eCommunities</a:t>
            </a:r>
          </a:p>
        </p:txBody>
      </p:sp>
    </p:spTree>
    <p:extLst>
      <p:ext uri="{BB962C8B-B14F-4D97-AF65-F5344CB8AC3E}">
        <p14:creationId xmlns:p14="http://schemas.microsoft.com/office/powerpoint/2010/main" val="4100081402"/>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02987" y="1039724"/>
            <a:ext cx="8311896" cy="562240"/>
          </a:xfrm>
        </p:spPr>
        <p:txBody>
          <a:bodyPr>
            <a:normAutofit fontScale="90000"/>
          </a:bodyPr>
          <a:lstStyle/>
          <a:p>
            <a:r>
              <a:rPr lang="en-US" dirty="0"/>
              <a:t>Banner 9 Guide</a:t>
            </a:r>
            <a:r>
              <a:rPr lang="en-US" sz="2200" dirty="0"/>
              <a:t> at </a:t>
            </a:r>
            <a:r>
              <a:rPr lang="en-US" sz="2200" dirty="0">
                <a:hlinkClick r:id="rId3"/>
              </a:rPr>
              <a:t>www.ellucian.com/banner9guide</a:t>
            </a:r>
            <a:r>
              <a:rPr lang="en-US" sz="2200" dirty="0"/>
              <a:t/>
            </a:r>
            <a:br>
              <a:rPr lang="en-US" sz="2200" dirty="0"/>
            </a:br>
            <a:r>
              <a:rPr lang="en-US" sz="2200" dirty="0"/>
              <a:t/>
            </a:r>
            <a:br>
              <a:rPr lang="en-US" sz="2200" dirty="0"/>
            </a:br>
            <a:r>
              <a:rPr lang="en-US" dirty="0"/>
              <a:t>See Ellucian Live videos on Banner 9</a:t>
            </a:r>
            <a:br>
              <a:rPr lang="en-US" dirty="0"/>
            </a:br>
            <a:r>
              <a:rPr lang="en-US" dirty="0">
                <a:hlinkClick r:id="rId4"/>
              </a:rPr>
              <a:t>https://banner9guide.ellucian.com/content/ellucian-live-videos</a:t>
            </a:r>
            <a:r>
              <a:rPr lang="en-US" dirty="0"/>
              <a:t/>
            </a:r>
            <a:br>
              <a:rPr lang="en-US" dirty="0"/>
            </a:br>
            <a:endParaRPr lang="en-US" sz="2200" dirty="0"/>
          </a:p>
        </p:txBody>
      </p:sp>
      <p:sp>
        <p:nvSpPr>
          <p:cNvPr id="9" name="Rectangle 8"/>
          <p:cNvSpPr/>
          <p:nvPr/>
        </p:nvSpPr>
        <p:spPr>
          <a:xfrm>
            <a:off x="1378325" y="1920479"/>
            <a:ext cx="6521823" cy="1338828"/>
          </a:xfrm>
          <a:prstGeom prst="rect">
            <a:avLst/>
          </a:prstGeom>
        </p:spPr>
        <p:txBody>
          <a:bodyPr wrap="square">
            <a:spAutoFit/>
          </a:bodyPr>
          <a:lstStyle/>
          <a:p>
            <a:endParaRPr lang="en-US" sz="1350" b="1" dirty="0"/>
          </a:p>
          <a:p>
            <a:endParaRPr lang="en-US" sz="1350" dirty="0"/>
          </a:p>
          <a:p>
            <a:endParaRPr lang="en-US" sz="1350" dirty="0"/>
          </a:p>
          <a:p>
            <a:endParaRPr lang="en-US" sz="1350" dirty="0"/>
          </a:p>
          <a:p>
            <a:endParaRPr lang="en-US" sz="1350" dirty="0"/>
          </a:p>
          <a:p>
            <a:endParaRPr lang="en-US" sz="1350" dirty="0"/>
          </a:p>
        </p:txBody>
      </p:sp>
      <p:grpSp>
        <p:nvGrpSpPr>
          <p:cNvPr id="5" name="Group 4"/>
          <p:cNvGrpSpPr/>
          <p:nvPr/>
        </p:nvGrpSpPr>
        <p:grpSpPr>
          <a:xfrm>
            <a:off x="313876" y="1514471"/>
            <a:ext cx="5514109" cy="3820232"/>
            <a:chOff x="418433" y="1371192"/>
            <a:chExt cx="5514109" cy="3820232"/>
          </a:xfrm>
        </p:grpSpPr>
        <p:pic>
          <p:nvPicPr>
            <p:cNvPr id="2" name="Picture 1"/>
            <p:cNvPicPr>
              <a:picLocks noChangeAspect="1"/>
            </p:cNvPicPr>
            <p:nvPr/>
          </p:nvPicPr>
          <p:blipFill>
            <a:blip r:embed="rId5"/>
            <a:stretch>
              <a:fillRect/>
            </a:stretch>
          </p:blipFill>
          <p:spPr>
            <a:xfrm>
              <a:off x="418433" y="1371192"/>
              <a:ext cx="5514109" cy="3820232"/>
            </a:xfrm>
            <a:prstGeom prst="rect">
              <a:avLst/>
            </a:prstGeom>
            <a:ln>
              <a:solidFill>
                <a:schemeClr val="accent3"/>
              </a:solidFill>
            </a:ln>
          </p:spPr>
        </p:pic>
        <p:sp>
          <p:nvSpPr>
            <p:cNvPr id="4" name="Rectangle 3"/>
            <p:cNvSpPr/>
            <p:nvPr/>
          </p:nvSpPr>
          <p:spPr>
            <a:xfrm>
              <a:off x="2959240" y="3753059"/>
              <a:ext cx="241160" cy="55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6"/>
          <a:srcRect l="8160" t="7919" r="16855" b="26558"/>
          <a:stretch/>
        </p:blipFill>
        <p:spPr>
          <a:xfrm>
            <a:off x="3070931" y="3385814"/>
            <a:ext cx="5805577" cy="2853621"/>
          </a:xfrm>
          <a:prstGeom prst="rect">
            <a:avLst/>
          </a:prstGeom>
        </p:spPr>
      </p:pic>
    </p:spTree>
    <p:extLst>
      <p:ext uri="{BB962C8B-B14F-4D97-AF65-F5344CB8AC3E}">
        <p14:creationId xmlns:p14="http://schemas.microsoft.com/office/powerpoint/2010/main" val="275886827"/>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Places to Find More Information</a:t>
            </a:r>
          </a:p>
        </p:txBody>
      </p:sp>
      <p:sp>
        <p:nvSpPr>
          <p:cNvPr id="3" name="Content Placeholder 2"/>
          <p:cNvSpPr>
            <a:spLocks noGrp="1"/>
          </p:cNvSpPr>
          <p:nvPr>
            <p:ph idx="1"/>
          </p:nvPr>
        </p:nvSpPr>
        <p:spPr/>
        <p:txBody>
          <a:bodyPr>
            <a:normAutofit/>
          </a:bodyPr>
          <a:lstStyle/>
          <a:p>
            <a:r>
              <a:rPr lang="en-US" sz="2000" dirty="0"/>
              <a:t>Demos</a:t>
            </a:r>
          </a:p>
          <a:p>
            <a:pPr marL="342900" indent="-342900">
              <a:buFont typeface="Arial" panose="020B0604020202020204" pitchFamily="34" charset="0"/>
              <a:buChar char="•"/>
            </a:pPr>
            <a:r>
              <a:rPr lang="en-US" sz="2000" b="0" dirty="0">
                <a:hlinkClick r:id="rId3"/>
              </a:rPr>
              <a:t>Admin – </a:t>
            </a:r>
            <a:r>
              <a:rPr lang="en-US" sz="2000" b="0" dirty="0" smtClean="0">
                <a:hlinkClick r:id="rId3"/>
              </a:rPr>
              <a:t>Finance</a:t>
            </a:r>
            <a:endParaRPr lang="en-US" sz="2000" b="0" dirty="0" smtClean="0"/>
          </a:p>
          <a:p>
            <a:pPr marL="342900" indent="-342900">
              <a:buFont typeface="Arial" panose="020B0604020202020204" pitchFamily="34" charset="0"/>
              <a:buChar char="•"/>
            </a:pPr>
            <a:r>
              <a:rPr lang="en-US" sz="2000" b="0" dirty="0" smtClean="0">
                <a:hlinkClick r:id="rId4"/>
              </a:rPr>
              <a:t>Self-Service – Direct Deposit</a:t>
            </a:r>
            <a:r>
              <a:rPr lang="en-US" b="0" dirty="0">
                <a:solidFill>
                  <a:schemeClr val="tx2"/>
                </a:solidFill>
              </a:rPr>
              <a:t/>
            </a:r>
            <a:br>
              <a:rPr lang="en-US" b="0" dirty="0">
                <a:solidFill>
                  <a:schemeClr val="tx2"/>
                </a:solidFill>
              </a:rPr>
            </a:br>
            <a:endParaRPr lang="en-US" b="0" dirty="0">
              <a:solidFill>
                <a:schemeClr val="tx2"/>
              </a:solidFill>
            </a:endParaRPr>
          </a:p>
          <a:p>
            <a:r>
              <a:rPr lang="en-US" sz="2000" dirty="0">
                <a:hlinkClick r:id="rId5"/>
              </a:rPr>
              <a:t>eCommunities</a:t>
            </a:r>
            <a:endParaRPr lang="en-US" sz="2000" dirty="0"/>
          </a:p>
          <a:p>
            <a:pPr lvl="1"/>
            <a:r>
              <a:rPr lang="en-US" dirty="0"/>
              <a:t>Banner user community - Global Search feature that now pulls from eCommunities, the Ellucian Support Center and the Ellucian.com website </a:t>
            </a:r>
          </a:p>
          <a:p>
            <a:pPr>
              <a:spcBef>
                <a:spcPts val="3000"/>
              </a:spcBef>
            </a:pPr>
            <a:r>
              <a:rPr lang="en-US" sz="2000" dirty="0">
                <a:hlinkClick r:id="rId6"/>
              </a:rPr>
              <a:t>Attend an Ellucian education class</a:t>
            </a:r>
            <a:endParaRPr lang="en-US" sz="2000" dirty="0"/>
          </a:p>
        </p:txBody>
      </p:sp>
      <p:pic>
        <p:nvPicPr>
          <p:cNvPr id="7" name="Picture 6" descr="icon2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72212" y="812460"/>
            <a:ext cx="769452" cy="769452"/>
          </a:xfrm>
          <a:prstGeom prst="rect">
            <a:avLst/>
          </a:prstGeom>
        </p:spPr>
      </p:pic>
    </p:spTree>
    <p:extLst>
      <p:ext uri="{BB962C8B-B14F-4D97-AF65-F5344CB8AC3E}">
        <p14:creationId xmlns:p14="http://schemas.microsoft.com/office/powerpoint/2010/main" val="143497359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Improved Student and Faculty Experience</a:t>
            </a:r>
          </a:p>
          <a:p>
            <a:pPr marL="561975" lvl="1" indent="-285750"/>
            <a:r>
              <a:rPr lang="en-US" b="1" dirty="0"/>
              <a:t>Student Advising Profile </a:t>
            </a:r>
            <a:r>
              <a:rPr lang="en-US" dirty="0"/>
              <a:t>– saves times for students and advisors, enables personalized advice for better academic decisions</a:t>
            </a:r>
          </a:p>
          <a:p>
            <a:pPr marL="561975" lvl="1" indent="-285750"/>
            <a:r>
              <a:rPr lang="en-US" b="1" dirty="0"/>
              <a:t>Attendance tracking </a:t>
            </a:r>
            <a:r>
              <a:rPr lang="en-US" dirty="0"/>
              <a:t>empowers faculty, saving time for registrars and financial aid</a:t>
            </a:r>
          </a:p>
          <a:p>
            <a:pPr marL="561975" lvl="1" indent="-285750"/>
            <a:r>
              <a:rPr lang="en-US" b="1" dirty="0"/>
              <a:t>Faculty Grade Entry </a:t>
            </a:r>
            <a:r>
              <a:rPr lang="en-US" dirty="0"/>
              <a:t>streamlines grade processing including the ability to enter grades via spreadsheet</a:t>
            </a:r>
          </a:p>
          <a:p>
            <a:pPr marL="561975" lvl="1" indent="-285750"/>
            <a:r>
              <a:rPr lang="en-US" b="1" dirty="0"/>
              <a:t>Registration</a:t>
            </a:r>
          </a:p>
          <a:p>
            <a:pPr marL="860425" lvl="2" indent="-285750"/>
            <a:r>
              <a:rPr lang="en-US" dirty="0"/>
              <a:t>More intuitive, saving time for registrar and the IT office</a:t>
            </a:r>
          </a:p>
          <a:p>
            <a:pPr marL="860425" lvl="2" indent="-285750"/>
            <a:r>
              <a:rPr lang="en-US" dirty="0"/>
              <a:t>Seamless integration with Ellucian DegreeWorks</a:t>
            </a:r>
          </a:p>
          <a:p>
            <a:pPr marL="860425" lvl="2" indent="-285750"/>
            <a:r>
              <a:rPr lang="en-US" dirty="0"/>
              <a:t>Enables advisors to better plan their student’s success</a:t>
            </a:r>
          </a:p>
          <a:p>
            <a:pPr marL="860425" lvl="2" indent="-285750"/>
            <a:r>
              <a:rPr lang="en-US" dirty="0"/>
              <a:t>Better visibility into course demand for registrars</a:t>
            </a:r>
          </a:p>
        </p:txBody>
      </p:sp>
      <p:sp>
        <p:nvSpPr>
          <p:cNvPr id="3" name="Title 2"/>
          <p:cNvSpPr>
            <a:spLocks noGrp="1"/>
          </p:cNvSpPr>
          <p:nvPr>
            <p:ph type="title"/>
          </p:nvPr>
        </p:nvSpPr>
        <p:spPr/>
        <p:txBody>
          <a:bodyPr/>
          <a:lstStyle/>
          <a:p>
            <a:r>
              <a:rPr lang="en-US" dirty="0"/>
              <a:t>Benefits of Banner 9</a:t>
            </a:r>
          </a:p>
        </p:txBody>
      </p:sp>
    </p:spTree>
    <p:extLst>
      <p:ext uri="{BB962C8B-B14F-4D97-AF65-F5344CB8AC3E}">
        <p14:creationId xmlns:p14="http://schemas.microsoft.com/office/powerpoint/2010/main" val="1307685766"/>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Self Service modules reduce administrative burden</a:t>
            </a:r>
          </a:p>
          <a:p>
            <a:pPr marL="561975" lvl="1" indent="-285750"/>
            <a:r>
              <a:rPr lang="en-US" b="1" dirty="0"/>
              <a:t>Employee Profile </a:t>
            </a:r>
            <a:r>
              <a:rPr lang="en-US" dirty="0"/>
              <a:t>provides more self-service information for employees saving time for HR</a:t>
            </a:r>
          </a:p>
          <a:p>
            <a:pPr marL="561975" lvl="1" indent="-285750"/>
            <a:r>
              <a:rPr lang="en-US" b="1" dirty="0"/>
              <a:t>Position Description </a:t>
            </a:r>
            <a:r>
              <a:rPr lang="en-US" dirty="0"/>
              <a:t>saves time in creation, editing, routing and approval of positions and makes posting to job search sites faster and more efficient</a:t>
            </a:r>
          </a:p>
          <a:p>
            <a:pPr marL="561975" lvl="1" indent="-285750"/>
            <a:r>
              <a:rPr lang="en-US" b="1" dirty="0"/>
              <a:t>Direct Deposit </a:t>
            </a:r>
            <a:r>
              <a:rPr lang="en-US" dirty="0"/>
              <a:t>for staff and students reduces manual effort for employees, students and internal staff</a:t>
            </a:r>
          </a:p>
          <a:p>
            <a:pPr marL="561975" lvl="1" indent="-285750"/>
            <a:r>
              <a:rPr lang="en-US" b="1" dirty="0"/>
              <a:t>Purchase Requisition </a:t>
            </a:r>
            <a:r>
              <a:rPr lang="en-US" dirty="0"/>
              <a:t>delivers faster procurement or products and services, saving time for the business office</a:t>
            </a:r>
          </a:p>
          <a:p>
            <a:pPr marL="561975" lvl="1" indent="-285750"/>
            <a:r>
              <a:rPr lang="en-US" b="1" dirty="0"/>
              <a:t>My Finance Query </a:t>
            </a:r>
            <a:r>
              <a:rPr lang="en-US" dirty="0"/>
              <a:t>reduces reporting burden, enables better financial management</a:t>
            </a:r>
          </a:p>
          <a:p>
            <a:pPr marL="561975" lvl="1" indent="-285750"/>
            <a:r>
              <a:rPr lang="en-US" b="1" dirty="0"/>
              <a:t>Communication Management </a:t>
            </a:r>
            <a:r>
              <a:rPr lang="en-US" dirty="0"/>
              <a:t>enables simpler and more efficient communications in areas such as financial aid award letters, past-due tuition notices, registration reminders and more</a:t>
            </a:r>
          </a:p>
          <a:p>
            <a:endParaRPr lang="en-US" dirty="0"/>
          </a:p>
          <a:p>
            <a:pPr lvl="1" indent="0">
              <a:buNone/>
            </a:pPr>
            <a:endParaRPr lang="en-US" dirty="0"/>
          </a:p>
        </p:txBody>
      </p:sp>
      <p:sp>
        <p:nvSpPr>
          <p:cNvPr id="3" name="Title 2"/>
          <p:cNvSpPr>
            <a:spLocks noGrp="1"/>
          </p:cNvSpPr>
          <p:nvPr>
            <p:ph type="title"/>
          </p:nvPr>
        </p:nvSpPr>
        <p:spPr/>
        <p:txBody>
          <a:bodyPr/>
          <a:lstStyle/>
          <a:p>
            <a:r>
              <a:rPr lang="en-US" dirty="0"/>
              <a:t>Benefits of Banner 9</a:t>
            </a:r>
          </a:p>
        </p:txBody>
      </p:sp>
    </p:spTree>
    <p:extLst>
      <p:ext uri="{BB962C8B-B14F-4D97-AF65-F5344CB8AC3E}">
        <p14:creationId xmlns:p14="http://schemas.microsoft.com/office/powerpoint/2010/main" val="2174984835"/>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3565" y="118409"/>
            <a:ext cx="8311896" cy="713232"/>
          </a:xfrm>
        </p:spPr>
        <p:txBody>
          <a:bodyPr/>
          <a:lstStyle/>
          <a:p>
            <a:r>
              <a:rPr lang="en-US" dirty="0"/>
              <a:t>What’s Available In Banner 9</a:t>
            </a:r>
          </a:p>
        </p:txBody>
      </p:sp>
      <p:sp>
        <p:nvSpPr>
          <p:cNvPr id="6" name="Rectangle 5"/>
          <p:cNvSpPr/>
          <p:nvPr/>
        </p:nvSpPr>
        <p:spPr>
          <a:xfrm>
            <a:off x="0" y="1857676"/>
            <a:ext cx="9144000" cy="4499991"/>
          </a:xfrm>
          <a:prstGeom prst="rect">
            <a:avLst/>
          </a:prstGeom>
          <a:solidFill>
            <a:schemeClr val="bg1">
              <a:lumMod val="95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marL="285750" indent="-285750">
              <a:spcBef>
                <a:spcPts val="1200"/>
              </a:spcBef>
              <a:buFont typeface="Arial" panose="020B0604020202020204" pitchFamily="34" charset="0"/>
              <a:buChar char="•"/>
            </a:pPr>
            <a:endParaRPr lang="en-US" sz="1600" dirty="0">
              <a:solidFill>
                <a:srgbClr val="000000"/>
              </a:solidFill>
            </a:endParaRPr>
          </a:p>
          <a:p>
            <a:pPr marL="285750" indent="-285750">
              <a:spcBef>
                <a:spcPts val="1200"/>
              </a:spcBef>
              <a:buFont typeface="Arial" panose="020B0604020202020204" pitchFamily="34" charset="0"/>
              <a:buChar char="•"/>
            </a:pPr>
            <a:r>
              <a:rPr lang="en-US" sz="1600" dirty="0">
                <a:solidFill>
                  <a:srgbClr val="000000"/>
                </a:solidFill>
              </a:rPr>
              <a:t>Banner General							</a:t>
            </a:r>
          </a:p>
          <a:p>
            <a:pPr marL="285750" indent="-285750">
              <a:spcBef>
                <a:spcPts val="1200"/>
              </a:spcBef>
              <a:buFont typeface="Arial" panose="020B0604020202020204" pitchFamily="34" charset="0"/>
              <a:buChar char="•"/>
            </a:pPr>
            <a:r>
              <a:rPr lang="en-US" sz="1600" dirty="0">
                <a:solidFill>
                  <a:srgbClr val="000000"/>
                </a:solidFill>
              </a:rPr>
              <a:t>Banner Student</a:t>
            </a:r>
          </a:p>
          <a:p>
            <a:pPr marL="285750" indent="-285750">
              <a:spcBef>
                <a:spcPts val="1200"/>
              </a:spcBef>
              <a:buFont typeface="Arial" panose="020B0604020202020204" pitchFamily="34" charset="0"/>
              <a:buChar char="•"/>
            </a:pPr>
            <a:r>
              <a:rPr lang="en-US" sz="1600" dirty="0">
                <a:solidFill>
                  <a:srgbClr val="000000"/>
                </a:solidFill>
              </a:rPr>
              <a:t>Banner Human Resources</a:t>
            </a:r>
          </a:p>
          <a:p>
            <a:pPr marL="285750" indent="-285750">
              <a:spcBef>
                <a:spcPts val="1200"/>
              </a:spcBef>
              <a:buFont typeface="Arial" panose="020B0604020202020204" pitchFamily="34" charset="0"/>
              <a:buChar char="•"/>
            </a:pPr>
            <a:r>
              <a:rPr lang="en-US" sz="1600" dirty="0">
                <a:solidFill>
                  <a:srgbClr val="000000"/>
                </a:solidFill>
              </a:rPr>
              <a:t>Banner Finance</a:t>
            </a:r>
          </a:p>
          <a:p>
            <a:pPr marL="285750" indent="-285750">
              <a:spcBef>
                <a:spcPts val="1200"/>
              </a:spcBef>
              <a:buFont typeface="Arial" panose="020B0604020202020204" pitchFamily="34" charset="0"/>
              <a:buChar char="•"/>
            </a:pPr>
            <a:r>
              <a:rPr lang="en-US" sz="1600" dirty="0">
                <a:solidFill>
                  <a:srgbClr val="000000"/>
                </a:solidFill>
              </a:rPr>
              <a:t>Banner Financial Aid</a:t>
            </a:r>
          </a:p>
          <a:p>
            <a:pPr marL="285750" indent="-285750">
              <a:spcBef>
                <a:spcPts val="1200"/>
              </a:spcBef>
              <a:buFont typeface="Arial" panose="020B0604020202020204" pitchFamily="34" charset="0"/>
              <a:buChar char="•"/>
            </a:pPr>
            <a:r>
              <a:rPr lang="en-US" sz="1600" dirty="0">
                <a:solidFill>
                  <a:srgbClr val="000000"/>
                </a:solidFill>
              </a:rPr>
              <a:t>Banner Student Aid</a:t>
            </a:r>
          </a:p>
          <a:p>
            <a:pPr marL="285750" indent="-285750">
              <a:spcBef>
                <a:spcPts val="1200"/>
              </a:spcBef>
              <a:buFont typeface="Arial" panose="020B0604020202020204" pitchFamily="34" charset="0"/>
              <a:buChar char="•"/>
            </a:pPr>
            <a:r>
              <a:rPr lang="en-US" sz="1600" dirty="0">
                <a:solidFill>
                  <a:srgbClr val="000000"/>
                </a:solidFill>
              </a:rPr>
              <a:t>Banner Advancement </a:t>
            </a:r>
          </a:p>
          <a:p>
            <a:pPr marL="285750" indent="-285750">
              <a:spcBef>
                <a:spcPts val="1200"/>
              </a:spcBef>
              <a:buFont typeface="Arial" panose="020B0604020202020204" pitchFamily="34" charset="0"/>
              <a:buChar char="•"/>
            </a:pPr>
            <a:r>
              <a:rPr lang="en-US" sz="1600" dirty="0">
                <a:solidFill>
                  <a:srgbClr val="000000"/>
                </a:solidFill>
              </a:rPr>
              <a:t>Banner Accounts Receivable</a:t>
            </a:r>
          </a:p>
        </p:txBody>
      </p:sp>
      <p:sp>
        <p:nvSpPr>
          <p:cNvPr id="7" name="Rectangle 6"/>
          <p:cNvSpPr/>
          <p:nvPr/>
        </p:nvSpPr>
        <p:spPr>
          <a:xfrm>
            <a:off x="1" y="1398757"/>
            <a:ext cx="3125694" cy="668248"/>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prstClr val="white"/>
                </a:solidFill>
              </a:rPr>
              <a:t>Administrative                   Applications</a:t>
            </a:r>
          </a:p>
        </p:txBody>
      </p:sp>
      <p:sp>
        <p:nvSpPr>
          <p:cNvPr id="9" name="Rectangle 8"/>
          <p:cNvSpPr/>
          <p:nvPr/>
        </p:nvSpPr>
        <p:spPr>
          <a:xfrm>
            <a:off x="3364347" y="2473924"/>
            <a:ext cx="2175238" cy="34399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14313" indent="-214313">
              <a:spcBef>
                <a:spcPts val="1200"/>
              </a:spcBef>
              <a:buFont typeface="Arial"/>
              <a:buChar char="•"/>
            </a:pPr>
            <a:r>
              <a:rPr lang="en-US" sz="1600" dirty="0">
                <a:solidFill>
                  <a:srgbClr val="000000"/>
                </a:solidFill>
              </a:rPr>
              <a:t>Registration</a:t>
            </a:r>
          </a:p>
          <a:p>
            <a:pPr marL="214313" indent="-214313">
              <a:spcBef>
                <a:spcPts val="1200"/>
              </a:spcBef>
              <a:buFont typeface="Arial"/>
              <a:buChar char="•"/>
            </a:pPr>
            <a:r>
              <a:rPr lang="en-US" sz="1600" dirty="0">
                <a:solidFill>
                  <a:srgbClr val="000000"/>
                </a:solidFill>
              </a:rPr>
              <a:t>Student Advising Profile</a:t>
            </a:r>
          </a:p>
          <a:p>
            <a:pPr marL="214313" indent="-214313">
              <a:spcBef>
                <a:spcPts val="1200"/>
              </a:spcBef>
              <a:buFont typeface="Arial"/>
              <a:buChar char="•"/>
            </a:pPr>
            <a:r>
              <a:rPr lang="en-US" sz="1600" dirty="0">
                <a:solidFill>
                  <a:srgbClr val="000000"/>
                </a:solidFill>
              </a:rPr>
              <a:t>Attendance Tracking</a:t>
            </a:r>
          </a:p>
          <a:p>
            <a:pPr marL="214313" indent="-214313">
              <a:spcBef>
                <a:spcPts val="1200"/>
              </a:spcBef>
              <a:buFont typeface="Arial"/>
              <a:buChar char="•"/>
            </a:pPr>
            <a:r>
              <a:rPr lang="en-US" sz="1600" dirty="0">
                <a:solidFill>
                  <a:srgbClr val="000000"/>
                </a:solidFill>
              </a:rPr>
              <a:t>Faculty Grade Entry</a:t>
            </a:r>
          </a:p>
          <a:p>
            <a:pPr marL="214313" indent="-214313">
              <a:spcBef>
                <a:spcPts val="1200"/>
              </a:spcBef>
              <a:buFont typeface="Arial"/>
              <a:buChar char="•"/>
            </a:pPr>
            <a:r>
              <a:rPr lang="en-US" sz="1600" dirty="0">
                <a:solidFill>
                  <a:srgbClr val="000000"/>
                </a:solidFill>
              </a:rPr>
              <a:t>Class Roster</a:t>
            </a:r>
          </a:p>
          <a:p>
            <a:pPr marL="214313" indent="-214313">
              <a:spcBef>
                <a:spcPts val="1200"/>
              </a:spcBef>
              <a:buFont typeface="Arial"/>
              <a:buChar char="•"/>
            </a:pPr>
            <a:endParaRPr lang="en-US" sz="1600" dirty="0">
              <a:solidFill>
                <a:srgbClr val="000000"/>
              </a:solidFill>
            </a:endParaRPr>
          </a:p>
        </p:txBody>
      </p:sp>
      <p:sp>
        <p:nvSpPr>
          <p:cNvPr id="5" name="Rectangle 4"/>
          <p:cNvSpPr/>
          <p:nvPr/>
        </p:nvSpPr>
        <p:spPr>
          <a:xfrm>
            <a:off x="3125695" y="1398756"/>
            <a:ext cx="6018305" cy="668249"/>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prstClr val="white"/>
                </a:solidFill>
              </a:rPr>
              <a:t>Self-Service Applications</a:t>
            </a:r>
          </a:p>
        </p:txBody>
      </p:sp>
      <p:sp>
        <p:nvSpPr>
          <p:cNvPr id="8" name="Rectangle 7"/>
          <p:cNvSpPr/>
          <p:nvPr/>
        </p:nvSpPr>
        <p:spPr>
          <a:xfrm>
            <a:off x="7183657" y="2499464"/>
            <a:ext cx="1960343" cy="298995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14313" indent="-214313">
              <a:spcBef>
                <a:spcPts val="1200"/>
              </a:spcBef>
              <a:buFont typeface="Arial" panose="020B0604020202020204" pitchFamily="34" charset="0"/>
              <a:buChar char="•"/>
            </a:pPr>
            <a:r>
              <a:rPr lang="en-US" sz="1600" dirty="0">
                <a:solidFill>
                  <a:srgbClr val="000000"/>
                </a:solidFill>
              </a:rPr>
              <a:t>Communication Management</a:t>
            </a:r>
          </a:p>
          <a:p>
            <a:pPr marL="214313" indent="-214313">
              <a:spcBef>
                <a:spcPts val="1200"/>
              </a:spcBef>
              <a:buFont typeface="Arial" panose="020B0604020202020204" pitchFamily="34" charset="0"/>
              <a:buChar char="•"/>
            </a:pPr>
            <a:r>
              <a:rPr lang="en-US" sz="1600" dirty="0">
                <a:solidFill>
                  <a:srgbClr val="000000"/>
                </a:solidFill>
              </a:rPr>
              <a:t>Personal Information</a:t>
            </a:r>
          </a:p>
        </p:txBody>
      </p:sp>
      <p:sp>
        <p:nvSpPr>
          <p:cNvPr id="11" name="Rectangle 10"/>
          <p:cNvSpPr/>
          <p:nvPr/>
        </p:nvSpPr>
        <p:spPr>
          <a:xfrm>
            <a:off x="5338671" y="2499464"/>
            <a:ext cx="1933397" cy="298995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14313" indent="-214313">
              <a:spcBef>
                <a:spcPts val="1200"/>
              </a:spcBef>
              <a:buFont typeface="Arial" panose="020B0604020202020204" pitchFamily="34" charset="0"/>
              <a:buChar char="•"/>
            </a:pPr>
            <a:r>
              <a:rPr lang="en-US" sz="1600" dirty="0">
                <a:solidFill>
                  <a:srgbClr val="000000"/>
                </a:solidFill>
              </a:rPr>
              <a:t>Purchase Requisition</a:t>
            </a:r>
          </a:p>
          <a:p>
            <a:pPr marL="214313" indent="-214313">
              <a:spcBef>
                <a:spcPts val="1200"/>
              </a:spcBef>
              <a:buFont typeface="Arial" panose="020B0604020202020204" pitchFamily="34" charset="0"/>
              <a:buChar char="•"/>
            </a:pPr>
            <a:r>
              <a:rPr lang="en-US" sz="1600" dirty="0">
                <a:solidFill>
                  <a:srgbClr val="000000"/>
                </a:solidFill>
              </a:rPr>
              <a:t>Direct Deposit</a:t>
            </a:r>
          </a:p>
          <a:p>
            <a:pPr marL="214313" indent="-214313">
              <a:spcBef>
                <a:spcPts val="1200"/>
              </a:spcBef>
              <a:buFont typeface="Arial"/>
              <a:buChar char="•"/>
            </a:pPr>
            <a:r>
              <a:rPr lang="en-US" sz="1600" dirty="0">
                <a:solidFill>
                  <a:srgbClr val="000000"/>
                </a:solidFill>
              </a:rPr>
              <a:t>My Finance Query </a:t>
            </a:r>
          </a:p>
          <a:p>
            <a:pPr marL="214313" indent="-214313">
              <a:spcBef>
                <a:spcPts val="1200"/>
              </a:spcBef>
              <a:buFont typeface="Arial"/>
              <a:buChar char="•"/>
            </a:pPr>
            <a:r>
              <a:rPr lang="en-US" sz="1600" dirty="0">
                <a:solidFill>
                  <a:srgbClr val="000000"/>
                </a:solidFill>
              </a:rPr>
              <a:t>Employee Profile</a:t>
            </a:r>
          </a:p>
          <a:p>
            <a:pPr marL="214313" indent="-214313">
              <a:spcBef>
                <a:spcPts val="1200"/>
              </a:spcBef>
              <a:buFont typeface="Arial"/>
              <a:buChar char="•"/>
            </a:pPr>
            <a:r>
              <a:rPr lang="en-US" sz="1600" dirty="0">
                <a:solidFill>
                  <a:srgbClr val="000000"/>
                </a:solidFill>
              </a:rPr>
              <a:t>Position Description</a:t>
            </a:r>
          </a:p>
          <a:p>
            <a:pPr marL="214313" indent="-214313">
              <a:spcBef>
                <a:spcPts val="1200"/>
              </a:spcBef>
              <a:buFont typeface="Arial" panose="020B0604020202020204" pitchFamily="34" charset="0"/>
              <a:buChar char="•"/>
            </a:pPr>
            <a:r>
              <a:rPr lang="en-US" sz="1600" dirty="0">
                <a:solidFill>
                  <a:srgbClr val="000000"/>
                </a:solidFill>
              </a:rPr>
              <a:t>Effort Reporting</a:t>
            </a:r>
          </a:p>
          <a:p>
            <a:pPr marL="214313" indent="-214313">
              <a:spcBef>
                <a:spcPts val="1200"/>
              </a:spcBef>
              <a:buFont typeface="Arial" panose="020B0604020202020204" pitchFamily="34" charset="0"/>
              <a:buChar char="•"/>
            </a:pPr>
            <a:r>
              <a:rPr lang="en-US" sz="1600" dirty="0">
                <a:solidFill>
                  <a:srgbClr val="000000"/>
                </a:solidFill>
              </a:rPr>
              <a:t>Labor Redistribution</a:t>
            </a:r>
          </a:p>
        </p:txBody>
      </p:sp>
      <p:sp>
        <p:nvSpPr>
          <p:cNvPr id="2" name="Rectangle 1"/>
          <p:cNvSpPr/>
          <p:nvPr/>
        </p:nvSpPr>
        <p:spPr>
          <a:xfrm>
            <a:off x="3364347" y="2122308"/>
            <a:ext cx="979755" cy="369332"/>
          </a:xfrm>
          <a:prstGeom prst="rect">
            <a:avLst/>
          </a:prstGeom>
        </p:spPr>
        <p:txBody>
          <a:bodyPr wrap="none">
            <a:spAutoFit/>
          </a:bodyPr>
          <a:lstStyle/>
          <a:p>
            <a:r>
              <a:rPr lang="en-US" dirty="0">
                <a:solidFill>
                  <a:srgbClr val="000000"/>
                </a:solidFill>
              </a:rPr>
              <a:t>Student</a:t>
            </a:r>
            <a:endParaRPr lang="en-US" dirty="0"/>
          </a:p>
        </p:txBody>
      </p:sp>
      <p:sp>
        <p:nvSpPr>
          <p:cNvPr id="12" name="Rectangle 11"/>
          <p:cNvSpPr/>
          <p:nvPr/>
        </p:nvSpPr>
        <p:spPr>
          <a:xfrm>
            <a:off x="5426071" y="2130132"/>
            <a:ext cx="1620957" cy="369332"/>
          </a:xfrm>
          <a:prstGeom prst="rect">
            <a:avLst/>
          </a:prstGeom>
        </p:spPr>
        <p:txBody>
          <a:bodyPr wrap="none">
            <a:spAutoFit/>
          </a:bodyPr>
          <a:lstStyle/>
          <a:p>
            <a:r>
              <a:rPr lang="en-US" dirty="0">
                <a:solidFill>
                  <a:srgbClr val="000000"/>
                </a:solidFill>
              </a:rPr>
              <a:t>Finance &amp; HR</a:t>
            </a:r>
            <a:endParaRPr lang="en-US" dirty="0"/>
          </a:p>
        </p:txBody>
      </p:sp>
      <p:sp>
        <p:nvSpPr>
          <p:cNvPr id="13" name="Rectangle 12"/>
          <p:cNvSpPr/>
          <p:nvPr/>
        </p:nvSpPr>
        <p:spPr>
          <a:xfrm>
            <a:off x="7315150" y="2144708"/>
            <a:ext cx="1005403" cy="369332"/>
          </a:xfrm>
          <a:prstGeom prst="rect">
            <a:avLst/>
          </a:prstGeom>
        </p:spPr>
        <p:txBody>
          <a:bodyPr wrap="none">
            <a:spAutoFit/>
          </a:bodyPr>
          <a:lstStyle/>
          <a:p>
            <a:r>
              <a:rPr lang="en-US" dirty="0">
                <a:solidFill>
                  <a:srgbClr val="000000"/>
                </a:solidFill>
              </a:rPr>
              <a:t>General</a:t>
            </a:r>
            <a:endParaRPr lang="en-US" dirty="0"/>
          </a:p>
        </p:txBody>
      </p:sp>
      <p:sp>
        <p:nvSpPr>
          <p:cNvPr id="14" name="Rectangle 13"/>
          <p:cNvSpPr/>
          <p:nvPr/>
        </p:nvSpPr>
        <p:spPr>
          <a:xfrm>
            <a:off x="228600" y="1008332"/>
            <a:ext cx="25781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84843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3116" r="7520"/>
          <a:stretch/>
        </p:blipFill>
        <p:spPr>
          <a:xfrm>
            <a:off x="0" y="26125"/>
            <a:ext cx="9157063" cy="6378367"/>
          </a:xfrm>
          <a:prstGeom prst="rect">
            <a:avLst/>
          </a:prstGeom>
        </p:spPr>
      </p:pic>
      <p:sp>
        <p:nvSpPr>
          <p:cNvPr id="19" name="Rectangle 18"/>
          <p:cNvSpPr/>
          <p:nvPr/>
        </p:nvSpPr>
        <p:spPr>
          <a:xfrm rot="10800000">
            <a:off x="0" y="-36513"/>
            <a:ext cx="9144000" cy="2305051"/>
          </a:xfrm>
          <a:prstGeom prst="rect">
            <a:avLst/>
          </a:prstGeom>
          <a:gradFill>
            <a:gsLst>
              <a:gs pos="0">
                <a:schemeClr val="bg1"/>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7220" name="Title 1"/>
          <p:cNvSpPr>
            <a:spLocks noGrp="1"/>
          </p:cNvSpPr>
          <p:nvPr>
            <p:ph type="title"/>
          </p:nvPr>
        </p:nvSpPr>
        <p:spPr>
          <a:xfrm>
            <a:off x="415925" y="234530"/>
            <a:ext cx="8270875" cy="614361"/>
          </a:xfrm>
        </p:spPr>
        <p:txBody>
          <a:bodyPr/>
          <a:lstStyle/>
          <a:p>
            <a:pPr eaLnBrk="1" hangingPunct="1"/>
            <a:r>
              <a:rPr lang="en-US" altLang="en-US" dirty="0">
                <a:latin typeface="Arial" panose="020B0604020202020204" pitchFamily="34" charset="0"/>
                <a:cs typeface="Arial" panose="020B0604020202020204" pitchFamily="34" charset="0"/>
              </a:rPr>
              <a:t>The Administrative Staff Experience </a:t>
            </a:r>
          </a:p>
        </p:txBody>
      </p:sp>
      <p:sp>
        <p:nvSpPr>
          <p:cNvPr id="4" name="Rectangle: Rounded Corners 3"/>
          <p:cNvSpPr/>
          <p:nvPr/>
        </p:nvSpPr>
        <p:spPr>
          <a:xfrm>
            <a:off x="433388" y="1911350"/>
            <a:ext cx="2697162" cy="1282700"/>
          </a:xfrm>
          <a:prstGeom prst="roundRect">
            <a:avLst>
              <a:gd name="adj" fmla="val 0"/>
            </a:avLst>
          </a:prstGeom>
          <a:solidFill>
            <a:srgbClr val="462F89">
              <a:alpha val="8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Natural user   experience</a:t>
            </a:r>
          </a:p>
        </p:txBody>
      </p:sp>
      <p:sp>
        <p:nvSpPr>
          <p:cNvPr id="6" name="Rectangle: Rounded Corners 5"/>
          <p:cNvSpPr/>
          <p:nvPr/>
        </p:nvSpPr>
        <p:spPr>
          <a:xfrm>
            <a:off x="5872163" y="1905000"/>
            <a:ext cx="2697162" cy="1281113"/>
          </a:xfrm>
          <a:prstGeom prst="roundRect">
            <a:avLst>
              <a:gd name="adj" fmla="val 0"/>
            </a:avLst>
          </a:prstGeom>
          <a:solidFill>
            <a:schemeClr val="accent4">
              <a:alpha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Increased job satisfaction, time savings, and ability to self-serve</a:t>
            </a:r>
          </a:p>
        </p:txBody>
      </p:sp>
      <p:sp>
        <p:nvSpPr>
          <p:cNvPr id="7" name="Rectangle: Rounded Corners 6"/>
          <p:cNvSpPr/>
          <p:nvPr/>
        </p:nvSpPr>
        <p:spPr>
          <a:xfrm>
            <a:off x="433388" y="3429000"/>
            <a:ext cx="2697162" cy="1281113"/>
          </a:xfrm>
          <a:prstGeom prst="roundRect">
            <a:avLst>
              <a:gd name="adj" fmla="val 0"/>
            </a:avLst>
          </a:prstGeom>
          <a:solidFill>
            <a:srgbClr val="462F89">
              <a:alpha val="8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Simplified methods       of communication</a:t>
            </a:r>
          </a:p>
        </p:txBody>
      </p:sp>
      <p:sp>
        <p:nvSpPr>
          <p:cNvPr id="9" name="Rectangle: Rounded Corners 8"/>
          <p:cNvSpPr/>
          <p:nvPr/>
        </p:nvSpPr>
        <p:spPr>
          <a:xfrm>
            <a:off x="5878513" y="3422650"/>
            <a:ext cx="2697162" cy="1281113"/>
          </a:xfrm>
          <a:prstGeom prst="roundRect">
            <a:avLst>
              <a:gd name="adj" fmla="val 0"/>
            </a:avLst>
          </a:prstGeom>
          <a:solidFill>
            <a:schemeClr val="accent4">
              <a:alpha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Stay better connected across the institution</a:t>
            </a:r>
          </a:p>
        </p:txBody>
      </p:sp>
      <p:sp>
        <p:nvSpPr>
          <p:cNvPr id="10" name="Rectangle: Rounded Corners 9"/>
          <p:cNvSpPr/>
          <p:nvPr/>
        </p:nvSpPr>
        <p:spPr>
          <a:xfrm>
            <a:off x="433388" y="4967288"/>
            <a:ext cx="2697162" cy="1281112"/>
          </a:xfrm>
          <a:prstGeom prst="roundRect">
            <a:avLst>
              <a:gd name="adj" fmla="val 0"/>
            </a:avLst>
          </a:prstGeom>
          <a:solidFill>
            <a:srgbClr val="462F89">
              <a:alpha val="8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New capabilities focused on streamlining critical business processes</a:t>
            </a:r>
          </a:p>
        </p:txBody>
      </p:sp>
      <p:sp>
        <p:nvSpPr>
          <p:cNvPr id="12" name="Rectangle: Rounded Corners 11"/>
          <p:cNvSpPr/>
          <p:nvPr/>
        </p:nvSpPr>
        <p:spPr>
          <a:xfrm>
            <a:off x="5884863" y="4959350"/>
            <a:ext cx="2698750" cy="1282700"/>
          </a:xfrm>
          <a:prstGeom prst="roundRect">
            <a:avLst>
              <a:gd name="adj" fmla="val 0"/>
            </a:avLst>
          </a:prstGeom>
          <a:solidFill>
            <a:schemeClr val="accent4">
              <a:alpha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Drive efficiencies with automation and process re-engineering</a:t>
            </a:r>
          </a:p>
        </p:txBody>
      </p:sp>
      <p:sp>
        <p:nvSpPr>
          <p:cNvPr id="13" name="TextBox 12"/>
          <p:cNvSpPr txBox="1"/>
          <p:nvPr/>
        </p:nvSpPr>
        <p:spPr>
          <a:xfrm>
            <a:off x="122238" y="1412875"/>
            <a:ext cx="3230562" cy="304800"/>
          </a:xfrm>
          <a:prstGeom prst="rect">
            <a:avLst/>
          </a:prstGeom>
        </p:spPr>
        <p:txBody>
          <a:bodyPr/>
          <a:lstStyle/>
          <a:p>
            <a:pPr algn="ctr">
              <a:lnSpc>
                <a:spcPct val="120000"/>
              </a:lnSpc>
              <a:defRPr/>
            </a:pPr>
            <a:r>
              <a:rPr lang="en-US" sz="2200" dirty="0">
                <a:solidFill>
                  <a:schemeClr val="tx2">
                    <a:lumMod val="50000"/>
                  </a:schemeClr>
                </a:solidFill>
              </a:rPr>
              <a:t>With Banner 9…</a:t>
            </a:r>
          </a:p>
        </p:txBody>
      </p:sp>
      <p:sp>
        <p:nvSpPr>
          <p:cNvPr id="14" name="TextBox 13"/>
          <p:cNvSpPr txBox="1"/>
          <p:nvPr/>
        </p:nvSpPr>
        <p:spPr>
          <a:xfrm>
            <a:off x="6045200" y="1412875"/>
            <a:ext cx="2343150" cy="304800"/>
          </a:xfrm>
          <a:prstGeom prst="rect">
            <a:avLst/>
          </a:prstGeom>
        </p:spPr>
        <p:txBody>
          <a:bodyPr/>
          <a:lstStyle/>
          <a:p>
            <a:pPr algn="ctr">
              <a:lnSpc>
                <a:spcPct val="120000"/>
              </a:lnSpc>
              <a:defRPr/>
            </a:pPr>
            <a:r>
              <a:rPr lang="en-US" sz="2200" dirty="0">
                <a:solidFill>
                  <a:schemeClr val="tx2">
                    <a:lumMod val="50000"/>
                  </a:schemeClr>
                </a:solidFill>
              </a:rPr>
              <a:t>Impact to Staff</a:t>
            </a:r>
          </a:p>
        </p:txBody>
      </p:sp>
      <p:sp>
        <p:nvSpPr>
          <p:cNvPr id="25" name="Arrow: Right 4"/>
          <p:cNvSpPr/>
          <p:nvPr/>
        </p:nvSpPr>
        <p:spPr>
          <a:xfrm>
            <a:off x="3130550" y="5373688"/>
            <a:ext cx="773113" cy="527050"/>
          </a:xfrm>
          <a:prstGeom prst="rightArrow">
            <a:avLst/>
          </a:prstGeom>
          <a:solidFill>
            <a:schemeClr val="accent5">
              <a:alpha val="7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2" name="Arrow: Right 4"/>
          <p:cNvSpPr/>
          <p:nvPr/>
        </p:nvSpPr>
        <p:spPr>
          <a:xfrm>
            <a:off x="3130550" y="3752850"/>
            <a:ext cx="773113" cy="525463"/>
          </a:xfrm>
          <a:prstGeom prst="rightArrow">
            <a:avLst/>
          </a:prstGeom>
          <a:solidFill>
            <a:schemeClr val="accent5">
              <a:alpha val="7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3" name="Arrow: Right 4"/>
          <p:cNvSpPr/>
          <p:nvPr/>
        </p:nvSpPr>
        <p:spPr>
          <a:xfrm>
            <a:off x="3130550" y="2322513"/>
            <a:ext cx="773113" cy="527050"/>
          </a:xfrm>
          <a:prstGeom prst="rightArrow">
            <a:avLst/>
          </a:prstGeom>
          <a:solidFill>
            <a:schemeClr val="accent5">
              <a:alpha val="7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04058687"/>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Banner 9’s New Look &amp; Feel</a:t>
            </a:r>
          </a:p>
        </p:txBody>
      </p:sp>
      <p:grpSp>
        <p:nvGrpSpPr>
          <p:cNvPr id="3" name="Group 2"/>
          <p:cNvGrpSpPr/>
          <p:nvPr/>
        </p:nvGrpSpPr>
        <p:grpSpPr>
          <a:xfrm>
            <a:off x="433565" y="1322323"/>
            <a:ext cx="9487794" cy="4638530"/>
            <a:chOff x="433565" y="1322323"/>
            <a:chExt cx="9487794" cy="463853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565" y="1322323"/>
              <a:ext cx="9487794" cy="4638530"/>
            </a:xfrm>
            <a:prstGeom prst="rect">
              <a:avLst/>
            </a:prstGeom>
          </p:spPr>
        </p:pic>
        <p:grpSp>
          <p:nvGrpSpPr>
            <p:cNvPr id="6" name="Group 5"/>
            <p:cNvGrpSpPr/>
            <p:nvPr/>
          </p:nvGrpSpPr>
          <p:grpSpPr>
            <a:xfrm>
              <a:off x="637067" y="3757620"/>
              <a:ext cx="1285424" cy="2093089"/>
              <a:chOff x="6400800" y="1600200"/>
              <a:chExt cx="2304915" cy="3967698"/>
            </a:xfrm>
          </p:grpSpPr>
          <p:pic>
            <p:nvPicPr>
              <p:cNvPr id="7" name="Picture 6" descr="Mobile1 co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8138" y="2169795"/>
                <a:ext cx="1653862" cy="2935605"/>
              </a:xfrm>
              <a:prstGeom prst="rect">
                <a:avLst/>
              </a:prstGeom>
            </p:spPr>
          </p:pic>
          <p:pic>
            <p:nvPicPr>
              <p:cNvPr id="8" name="Picture 7" descr="android_fra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00800" y="1600200"/>
                <a:ext cx="2304915" cy="3967698"/>
              </a:xfrm>
              <a:prstGeom prst="rect">
                <a:avLst/>
              </a:prstGeom>
            </p:spPr>
          </p:pic>
        </p:grpSp>
      </p:grpSp>
    </p:spTree>
    <p:extLst>
      <p:ext uri="{BB962C8B-B14F-4D97-AF65-F5344CB8AC3E}">
        <p14:creationId xmlns:p14="http://schemas.microsoft.com/office/powerpoint/2010/main" val="3052232226"/>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Tablet Friendly:  Banner on-the-go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65" y="1332839"/>
            <a:ext cx="7527073" cy="4997755"/>
          </a:xfrm>
          <a:prstGeom prst="rect">
            <a:avLst/>
          </a:prstGeom>
        </p:spPr>
      </p:pic>
    </p:spTree>
    <p:extLst>
      <p:ext uri="{BB962C8B-B14F-4D97-AF65-F5344CB8AC3E}">
        <p14:creationId xmlns:p14="http://schemas.microsoft.com/office/powerpoint/2010/main" val="45685359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65" y="431235"/>
            <a:ext cx="8311896" cy="713232"/>
          </a:xfrm>
        </p:spPr>
        <p:txBody>
          <a:bodyPr/>
          <a:lstStyle/>
          <a:p>
            <a:r>
              <a:rPr lang="en-US" dirty="0"/>
              <a:t>Supporting Constituents On The Go With All Devices</a:t>
            </a:r>
            <a:br>
              <a:rPr lang="en-US" dirty="0"/>
            </a:br>
            <a:endParaRPr lang="en-US" dirty="0"/>
          </a:p>
        </p:txBody>
      </p:sp>
      <p:pic>
        <p:nvPicPr>
          <p:cNvPr id="10" name="Picture 2" descr="cid:image001.png@01D0A8F0.1293FC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610" y="1616240"/>
            <a:ext cx="4447621" cy="1078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1270974" y="3603686"/>
            <a:ext cx="1713898" cy="2790785"/>
            <a:chOff x="6400800" y="1600200"/>
            <a:chExt cx="2304915" cy="3967698"/>
          </a:xfrm>
        </p:grpSpPr>
        <p:pic>
          <p:nvPicPr>
            <p:cNvPr id="18" name="Picture 17" descr="Mobile1 copy.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8138" y="2169795"/>
              <a:ext cx="1653862" cy="2935605"/>
            </a:xfrm>
            <a:prstGeom prst="rect">
              <a:avLst/>
            </a:prstGeom>
          </p:spPr>
        </p:pic>
        <p:pic>
          <p:nvPicPr>
            <p:cNvPr id="19" name="Picture 18" descr="android_fram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00800" y="1600200"/>
              <a:ext cx="2304915" cy="3967698"/>
            </a:xfrm>
            <a:prstGeom prst="rect">
              <a:avLst/>
            </a:prstGeom>
          </p:spPr>
        </p:pic>
      </p:grpSp>
      <p:grpSp>
        <p:nvGrpSpPr>
          <p:cNvPr id="20" name="Group 19"/>
          <p:cNvGrpSpPr/>
          <p:nvPr/>
        </p:nvGrpSpPr>
        <p:grpSpPr>
          <a:xfrm>
            <a:off x="5773743" y="3218424"/>
            <a:ext cx="2351869" cy="3279622"/>
            <a:chOff x="-156644" y="2049945"/>
            <a:chExt cx="3114675" cy="4629151"/>
          </a:xfrm>
        </p:grpSpPr>
        <p:pic>
          <p:nvPicPr>
            <p:cNvPr id="21" name="Picture 2" descr="http://www.tenstickers.co.uk/wall-stickers/img/preview/black-ipad-air-whiteboard-sticker-6303.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6644" y="2049945"/>
              <a:ext cx="3114675" cy="462915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82" y="2410274"/>
              <a:ext cx="2941350" cy="3841057"/>
            </a:xfrm>
            <a:prstGeom prst="rect">
              <a:avLst/>
            </a:prstGeom>
          </p:spPr>
        </p:pic>
      </p:grpSp>
      <p:sp>
        <p:nvSpPr>
          <p:cNvPr id="23" name="TextBox 22"/>
          <p:cNvSpPr txBox="1"/>
          <p:nvPr/>
        </p:nvSpPr>
        <p:spPr>
          <a:xfrm>
            <a:off x="4985451" y="1238851"/>
            <a:ext cx="3254771" cy="199785"/>
          </a:xfrm>
          <a:prstGeom prst="rect">
            <a:avLst/>
          </a:prstGeom>
        </p:spPr>
        <p:txBody>
          <a:bodyPr wrap="square" rtlCol="0" anchor="t" anchorCtr="0">
            <a:noAutofit/>
          </a:bodyPr>
          <a:lstStyle/>
          <a:p>
            <a:pPr algn="ctr">
              <a:lnSpc>
                <a:spcPct val="120000"/>
              </a:lnSpc>
            </a:pPr>
            <a:r>
              <a:rPr lang="en-US" sz="1600" b="1" i="1" dirty="0">
                <a:solidFill>
                  <a:schemeClr val="accent3"/>
                </a:solidFill>
              </a:rPr>
              <a:t>Watches</a:t>
            </a:r>
          </a:p>
        </p:txBody>
      </p:sp>
      <p:sp>
        <p:nvSpPr>
          <p:cNvPr id="24" name="TextBox 23"/>
          <p:cNvSpPr txBox="1"/>
          <p:nvPr/>
        </p:nvSpPr>
        <p:spPr>
          <a:xfrm>
            <a:off x="1357486" y="3154370"/>
            <a:ext cx="3254771" cy="199785"/>
          </a:xfrm>
          <a:prstGeom prst="rect">
            <a:avLst/>
          </a:prstGeom>
        </p:spPr>
        <p:txBody>
          <a:bodyPr wrap="square" rtlCol="0" anchor="t" anchorCtr="0">
            <a:noAutofit/>
          </a:bodyPr>
          <a:lstStyle/>
          <a:p>
            <a:pPr algn="ctr">
              <a:lnSpc>
                <a:spcPct val="120000"/>
              </a:lnSpc>
            </a:pPr>
            <a:r>
              <a:rPr lang="en-US" sz="1600" b="1" i="1" dirty="0">
                <a:solidFill>
                  <a:schemeClr val="accent3"/>
                </a:solidFill>
              </a:rPr>
              <a:t>Phones</a:t>
            </a:r>
          </a:p>
        </p:txBody>
      </p:sp>
      <p:sp>
        <p:nvSpPr>
          <p:cNvPr id="25" name="TextBox 24"/>
          <p:cNvSpPr txBox="1"/>
          <p:nvPr/>
        </p:nvSpPr>
        <p:spPr>
          <a:xfrm>
            <a:off x="5310265" y="2872264"/>
            <a:ext cx="3254771" cy="199785"/>
          </a:xfrm>
          <a:prstGeom prst="rect">
            <a:avLst/>
          </a:prstGeom>
        </p:spPr>
        <p:txBody>
          <a:bodyPr wrap="square" rtlCol="0" anchor="t" anchorCtr="0">
            <a:noAutofit/>
          </a:bodyPr>
          <a:lstStyle/>
          <a:p>
            <a:pPr algn="ctr">
              <a:lnSpc>
                <a:spcPct val="120000"/>
              </a:lnSpc>
            </a:pPr>
            <a:r>
              <a:rPr lang="en-US" sz="1600" b="1" i="1" dirty="0">
                <a:solidFill>
                  <a:schemeClr val="accent3"/>
                </a:solidFill>
              </a:rPr>
              <a:t>Tablets</a:t>
            </a:r>
          </a:p>
        </p:txBody>
      </p:sp>
      <p:graphicFrame>
        <p:nvGraphicFramePr>
          <p:cNvPr id="26" name="Diagram 25"/>
          <p:cNvGraphicFramePr/>
          <p:nvPr>
            <p:extLst/>
          </p:nvPr>
        </p:nvGraphicFramePr>
        <p:xfrm>
          <a:off x="-154651" y="709861"/>
          <a:ext cx="4510083" cy="30768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7" name="Group 26"/>
          <p:cNvGrpSpPr/>
          <p:nvPr/>
        </p:nvGrpSpPr>
        <p:grpSpPr>
          <a:xfrm>
            <a:off x="3018798" y="3656496"/>
            <a:ext cx="1332903" cy="2737975"/>
            <a:chOff x="5919521" y="1609940"/>
            <a:chExt cx="2031326" cy="4208581"/>
          </a:xfrm>
        </p:grpSpPr>
        <p:pic>
          <p:nvPicPr>
            <p:cNvPr id="28" name="Picture 2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19521" y="1609940"/>
              <a:ext cx="2031326" cy="4208581"/>
            </a:xfrm>
            <a:prstGeom prst="roundRect">
              <a:avLst/>
            </a:prstGeom>
          </p:spPr>
        </p:pic>
        <p:pic>
          <p:nvPicPr>
            <p:cNvPr id="29" name="Picture 2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096764" y="2203704"/>
              <a:ext cx="1681084" cy="2990088"/>
            </a:xfrm>
            <a:prstGeom prst="rect">
              <a:avLst/>
            </a:prstGeom>
          </p:spPr>
        </p:pic>
      </p:grpSp>
      <p:sp>
        <p:nvSpPr>
          <p:cNvPr id="30" name="Rectangle 29"/>
          <p:cNvSpPr/>
          <p:nvPr/>
        </p:nvSpPr>
        <p:spPr>
          <a:xfrm>
            <a:off x="228600" y="883251"/>
            <a:ext cx="25781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528106"/>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Ellucian Powerpoint template 2016 (02) E">
  <a:themeElements>
    <a:clrScheme name="Custom 92">
      <a:dk1>
        <a:srgbClr val="595959"/>
      </a:dk1>
      <a:lt1>
        <a:srgbClr val="FFFFFF"/>
      </a:lt1>
      <a:dk2>
        <a:srgbClr val="414042"/>
      </a:dk2>
      <a:lt2>
        <a:srgbClr val="DCDDDE"/>
      </a:lt2>
      <a:accent1>
        <a:srgbClr val="DF1C5A"/>
      </a:accent1>
      <a:accent2>
        <a:srgbClr val="642673"/>
      </a:accent2>
      <a:accent3>
        <a:srgbClr val="4F2460"/>
      </a:accent3>
      <a:accent4>
        <a:srgbClr val="47A5AA"/>
      </a:accent4>
      <a:accent5>
        <a:srgbClr val="462F89"/>
      </a:accent5>
      <a:accent6>
        <a:srgbClr val="CCDE44"/>
      </a:accent6>
      <a:hlink>
        <a:srgbClr val="462F89"/>
      </a:hlink>
      <a:folHlink>
        <a:srgbClr val="A1ABD7"/>
      </a:folHlink>
    </a:clrScheme>
    <a:fontScheme name="Elluci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nchorCtr="0">
        <a:normAutofit/>
      </a:bodyPr>
      <a:lstStyle>
        <a:defPPr>
          <a:lnSpc>
            <a:spcPct val="120000"/>
          </a:lnSpc>
          <a:defRPr sz="1600" b="1" dirty="0" smtClean="0"/>
        </a:defPPr>
      </a:lstStyle>
    </a:txDef>
  </a:objectDefaults>
  <a:extraClrSchemeLst/>
  <a:extLst>
    <a:ext uri="{05A4C25C-085E-4340-85A3-A5531E510DB2}">
      <thm15:themeFamily xmlns:thm15="http://schemas.microsoft.com/office/thememl/2012/main" name="Ellucian Powerpoint template 2016 (02 B) E" id="{5F6C7AEE-8976-4971-B542-B34F2A127658}" vid="{C4EE3480-21E8-4148-880F-9E4348E10D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ype_x0020_of_x0020_Content xmlns="bc8f0762-49e5-4893-a544-41ac2fd47b32">Presentation (PWP)</Type_x0020_of_x0020_Content>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A4D75B72D09C48A0B207C578DAA39F" ma:contentTypeVersion="10" ma:contentTypeDescription="Create a new document." ma:contentTypeScope="" ma:versionID="1c1a2c9cc2676b983b969c836f6f95ef">
  <xsd:schema xmlns:xsd="http://www.w3.org/2001/XMLSchema" xmlns:xs="http://www.w3.org/2001/XMLSchema" xmlns:p="http://schemas.microsoft.com/office/2006/metadata/properties" xmlns:ns2="bc8f0762-49e5-4893-a544-41ac2fd47b32" targetNamespace="http://schemas.microsoft.com/office/2006/metadata/properties" ma:root="true" ma:fieldsID="90eebe860649117738a93bccee0e161f" ns2:_="">
    <xsd:import namespace="bc8f0762-49e5-4893-a544-41ac2fd47b32"/>
    <xsd:element name="properties">
      <xsd:complexType>
        <xsd:sequence>
          <xsd:element name="documentManagement">
            <xsd:complexType>
              <xsd:all>
                <xsd:element ref="ns2:Type_x0020_of_x0020_Conten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8f0762-49e5-4893-a544-41ac2fd47b32" elementFormDefault="qualified">
    <xsd:import namespace="http://schemas.microsoft.com/office/2006/documentManagement/types"/>
    <xsd:import namespace="http://schemas.microsoft.com/office/infopath/2007/PartnerControls"/>
    <xsd:element name="Type_x0020_of_x0020_Content" ma:index="10" ma:displayName="Type of Content" ma:format="Dropdown" ma:internalName="Type_x0020_of_x0020_Content">
      <xsd:simpleType>
        <xsd:restriction base="dms:Choice">
          <xsd:enumeration value="Accessories (ACC)"/>
          <xsd:enumeration value="Ads &amp; Advertorials (ADV)"/>
          <xsd:enumeration value="Articulate Training (ARC)"/>
          <xsd:enumeration value="Battle Card (BCD)"/>
          <xsd:enumeration value="Brochure (BRC)"/>
          <xsd:enumeration value="Case Study (ECS)"/>
          <xsd:enumeration value="Competitive Information (CMP)"/>
          <xsd:enumeration value="Customer Experience (ECE)"/>
          <xsd:enumeration value="Demo (DEM)"/>
          <xsd:enumeration value="eBook (EEB)"/>
          <xsd:enumeration value="FAQ (FAQ)"/>
          <xsd:enumeration value="Identity / Brand Materials (IDN)"/>
          <xsd:enumeration value="Institution Profile (EIP)"/>
          <xsd:enumeration value="Lead Card (LDC)"/>
          <xsd:enumeration value="Miscellaneous (MSC)"/>
          <xsd:enumeration value="Position or Technical Paper (EPP)"/>
          <xsd:enumeration value="Presentation (PWP)"/>
          <xsd:enumeration value="Press Release (EPR)"/>
          <xsd:enumeration value="Print Item (PRN)"/>
          <xsd:enumeration value="Publication / Article (PBL)"/>
          <xsd:enumeration value="Reference Material (REF)"/>
          <xsd:enumeration value="Research (RES)"/>
          <xsd:enumeration value="Roadmap (RMP)"/>
          <xsd:enumeration value="Solution Sheet (ESS)"/>
          <xsd:enumeration value="Solution Summary (SUM)"/>
          <xsd:enumeration value="Statement of Work (SOW)"/>
          <xsd:enumeration value="Video (VID)"/>
          <xsd:enumeration value="Web Site (WEB)"/>
          <xsd:enumeration value="Webinar (WBR)"/>
          <xsd:enumeration value="White Paper (WH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B9795B-2CB4-445B-8AD7-26D7C1E888AD}">
  <ds:schemaRefs>
    <ds:schemaRef ds:uri="http://schemas.microsoft.com/office/2006/documentManagement/types"/>
    <ds:schemaRef ds:uri="http://purl.org/dc/dcmitype/"/>
    <ds:schemaRef ds:uri="http://purl.org/dc/elements/1.1/"/>
    <ds:schemaRef ds:uri="http://schemas.microsoft.com/office/2006/metadata/properties"/>
    <ds:schemaRef ds:uri="bc8f0762-49e5-4893-a544-41ac2fd47b32"/>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A5E56CB-3F2B-413C-B51F-AE076F4346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8f0762-49e5-4893-a544-41ac2fd47b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4285A8-46C5-4DD5-B4AF-7D3A7993EF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Ellucian Powerpoint template 2016 (02) E.thmx</Template>
  <TotalTime>21620</TotalTime>
  <Words>1403</Words>
  <Application>Microsoft Office PowerPoint</Application>
  <PresentationFormat>On-screen Show (4:3)</PresentationFormat>
  <Paragraphs>204</Paragraphs>
  <Slides>23</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Courier New</vt:lpstr>
      <vt:lpstr>Ellucian Powerpoint template 2016 (02) E</vt:lpstr>
      <vt:lpstr>Finance Focus for Banner 9</vt:lpstr>
      <vt:lpstr>Benefits of Banner 9</vt:lpstr>
      <vt:lpstr>Benefits of Banner 9</vt:lpstr>
      <vt:lpstr>Benefits of Banner 9</vt:lpstr>
      <vt:lpstr>What’s Available In Banner 9</vt:lpstr>
      <vt:lpstr>The Administrative Staff Experience </vt:lpstr>
      <vt:lpstr>Banner 9’s New Look &amp; Feel</vt:lpstr>
      <vt:lpstr>Tablet Friendly:  Banner on-the-go</vt:lpstr>
      <vt:lpstr>Supporting Constituents On The Go With All Devices </vt:lpstr>
      <vt:lpstr>Release 9 Administrative Improvements</vt:lpstr>
      <vt:lpstr>Enhanced User Interface</vt:lpstr>
      <vt:lpstr>Application Navigation - Release 9 Administrative Improvements</vt:lpstr>
      <vt:lpstr>Purchase Requisition</vt:lpstr>
      <vt:lpstr>Purchase Requisition</vt:lpstr>
      <vt:lpstr>Direct Deposit</vt:lpstr>
      <vt:lpstr>Direct Deposit</vt:lpstr>
      <vt:lpstr>My Finance Query </vt:lpstr>
      <vt:lpstr>Communication Management</vt:lpstr>
      <vt:lpstr>Expanding Banner 9 Functionality</vt:lpstr>
      <vt:lpstr>Personal Information Self-Service</vt:lpstr>
      <vt:lpstr>What we’ve heard . . .</vt:lpstr>
      <vt:lpstr>Banner 9 Guide at www.ellucian.com/banner9guide  See Ellucian Live videos on Banner 9 https://banner9guide.ellucian.com/content/ellucian-live-videos </vt:lpstr>
      <vt:lpstr>Places to Find More Information</vt:lpstr>
    </vt:vector>
  </TitlesOfParts>
  <Company>Ellucian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IDN - Ellucian PowerPoint Template</dc:title>
  <dc:creator>Brent Morris</dc:creator>
  <cp:lastModifiedBy>Elizabeth P. Wilcox</cp:lastModifiedBy>
  <cp:revision>466</cp:revision>
  <cp:lastPrinted>2017-02-07T14:22:46Z</cp:lastPrinted>
  <dcterms:created xsi:type="dcterms:W3CDTF">2016-02-17T19:42:41Z</dcterms:created>
  <dcterms:modified xsi:type="dcterms:W3CDTF">2018-05-16T14:56:02Z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10000</vt:r8>
  </property>
  <property fmtid="{D5CDD505-2E9C-101B-9397-08002B2CF9AE}" pid="3" name="WorkflowChangePath">
    <vt:lpwstr>7c8400d0-a84f-403e-a8ca-37de6a498fe8,26;7c8400d0-a84f-403e-a8ca-37de6a498fe8,29;dbc78b63-6ce8-4e5b-b8d8-fc9e8f7b5399,40;</vt:lpwstr>
  </property>
  <property fmtid="{D5CDD505-2E9C-101B-9397-08002B2CF9AE}" pid="4" name="ContentTypeId">
    <vt:lpwstr>0x01010080A4D75B72D09C48A0B207C578DAA39F</vt:lpwstr>
  </property>
</Properties>
</file>