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3" r:id="rId5"/>
  </p:sldMasterIdLst>
  <p:notesMasterIdLst>
    <p:notesMasterId r:id="rId35"/>
  </p:notesMasterIdLst>
  <p:handoutMasterIdLst>
    <p:handoutMasterId r:id="rId36"/>
  </p:handoutMasterIdLst>
  <p:sldIdLst>
    <p:sldId id="644" r:id="rId6"/>
    <p:sldId id="641" r:id="rId7"/>
    <p:sldId id="642" r:id="rId8"/>
    <p:sldId id="643" r:id="rId9"/>
    <p:sldId id="628" r:id="rId10"/>
    <p:sldId id="513" r:id="rId11"/>
    <p:sldId id="516" r:id="rId12"/>
    <p:sldId id="640" r:id="rId13"/>
    <p:sldId id="630" r:id="rId14"/>
    <p:sldId id="631" r:id="rId15"/>
    <p:sldId id="632" r:id="rId16"/>
    <p:sldId id="633" r:id="rId17"/>
    <p:sldId id="634" r:id="rId18"/>
    <p:sldId id="576" r:id="rId19"/>
    <p:sldId id="575" r:id="rId20"/>
    <p:sldId id="561" r:id="rId21"/>
    <p:sldId id="562" r:id="rId22"/>
    <p:sldId id="565" r:id="rId23"/>
    <p:sldId id="566" r:id="rId24"/>
    <p:sldId id="568" r:id="rId25"/>
    <p:sldId id="569" r:id="rId26"/>
    <p:sldId id="570" r:id="rId27"/>
    <p:sldId id="574" r:id="rId28"/>
    <p:sldId id="635" r:id="rId29"/>
    <p:sldId id="636" r:id="rId30"/>
    <p:sldId id="637" r:id="rId31"/>
    <p:sldId id="638" r:id="rId32"/>
    <p:sldId id="639" r:id="rId33"/>
    <p:sldId id="622" r:id="rId34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" id="{002A9325-2652-4FAE-965F-D85493031D1A}">
          <p14:sldIdLst>
            <p14:sldId id="644"/>
            <p14:sldId id="641"/>
            <p14:sldId id="642"/>
            <p14:sldId id="643"/>
            <p14:sldId id="628"/>
            <p14:sldId id="513"/>
            <p14:sldId id="516"/>
            <p14:sldId id="640"/>
            <p14:sldId id="630"/>
            <p14:sldId id="631"/>
            <p14:sldId id="632"/>
            <p14:sldId id="633"/>
            <p14:sldId id="634"/>
            <p14:sldId id="576"/>
            <p14:sldId id="575"/>
            <p14:sldId id="561"/>
            <p14:sldId id="562"/>
            <p14:sldId id="565"/>
            <p14:sldId id="566"/>
            <p14:sldId id="568"/>
            <p14:sldId id="569"/>
            <p14:sldId id="570"/>
            <p14:sldId id="574"/>
            <p14:sldId id="635"/>
            <p14:sldId id="636"/>
            <p14:sldId id="637"/>
            <p14:sldId id="638"/>
            <p14:sldId id="639"/>
            <p14:sldId id="6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5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ith, Lauren.P" initials="SL" lastIdx="17" clrIdx="0">
    <p:extLst/>
  </p:cmAuthor>
  <p:cmAuthor id="2" name="Javadi, Sahar" initials="JS" lastIdx="15" clrIdx="1">
    <p:extLst/>
  </p:cmAuthor>
  <p:cmAuthor id="3" name="Lauren.P Smith" initials="LS" lastIdx="3" clrIdx="2"/>
  <p:cmAuthor id="4" name="Rakowski, Emily" initials="RE" lastIdx="2" clrIdx="3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49B"/>
    <a:srgbClr val="E8376D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75153" autoAdjust="0"/>
  </p:normalViewPr>
  <p:slideViewPr>
    <p:cSldViewPr snapToGrid="0" snapToObjects="1">
      <p:cViewPr varScale="1">
        <p:scale>
          <a:sx n="74" d="100"/>
          <a:sy n="74" d="100"/>
        </p:scale>
        <p:origin x="2080" y="60"/>
      </p:cViewPr>
      <p:guideLst>
        <p:guide orient="horz" pos="552"/>
        <p:guide pos="2880"/>
      </p:guideLst>
    </p:cSldViewPr>
  </p:slideViewPr>
  <p:outlineViewPr>
    <p:cViewPr>
      <p:scale>
        <a:sx n="33" d="100"/>
        <a:sy n="33" d="100"/>
      </p:scale>
      <p:origin x="0" y="-900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178" d="100"/>
          <a:sy n="178" d="100"/>
        </p:scale>
        <p:origin x="-212" y="-370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7377F-A257-4515-B2D6-6BF897B6DFAF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</dgm:pt>
    <dgm:pt modelId="{97C0CD71-D6A2-45FE-BAAE-CB2DBD2234C6}">
      <dgm:prSet phldrT="[Text]"/>
      <dgm:spPr/>
      <dgm:t>
        <a:bodyPr/>
        <a:lstStyle/>
        <a:p>
          <a:r>
            <a:rPr lang="en-US" b="1" dirty="0"/>
            <a:t>Ellucian Solutions Incorporate Mobility and Web 2.0 into administrative systems architecture</a:t>
          </a:r>
          <a:endParaRPr lang="en-US" dirty="0"/>
        </a:p>
      </dgm:t>
    </dgm:pt>
    <dgm:pt modelId="{9366A705-5D01-4BAA-8B23-FBEB0A8231A4}" type="parTrans" cxnId="{A5BB08ED-C4FD-4EF3-B648-0C7768C97227}">
      <dgm:prSet/>
      <dgm:spPr/>
      <dgm:t>
        <a:bodyPr/>
        <a:lstStyle/>
        <a:p>
          <a:endParaRPr lang="en-US"/>
        </a:p>
      </dgm:t>
    </dgm:pt>
    <dgm:pt modelId="{EAAE6A92-4DCA-4330-A599-6CA7906DAC1A}" type="sibTrans" cxnId="{A5BB08ED-C4FD-4EF3-B648-0C7768C97227}">
      <dgm:prSet/>
      <dgm:spPr/>
      <dgm:t>
        <a:bodyPr/>
        <a:lstStyle/>
        <a:p>
          <a:endParaRPr lang="en-US"/>
        </a:p>
      </dgm:t>
    </dgm:pt>
    <dgm:pt modelId="{7DC499A0-BBC5-4E9C-BE9C-55D703480D36}" type="pres">
      <dgm:prSet presAssocID="{31E7377F-A257-4515-B2D6-6BF897B6DFAF}" presName="linearFlow" presStyleCnt="0">
        <dgm:presLayoutVars>
          <dgm:dir/>
          <dgm:resizeHandles val="exact"/>
        </dgm:presLayoutVars>
      </dgm:prSet>
      <dgm:spPr/>
    </dgm:pt>
    <dgm:pt modelId="{8539CB32-E256-4313-929E-A172C238C3EC}" type="pres">
      <dgm:prSet presAssocID="{97C0CD71-D6A2-45FE-BAAE-CB2DBD2234C6}" presName="composite" presStyleCnt="0"/>
      <dgm:spPr/>
    </dgm:pt>
    <dgm:pt modelId="{05E2E169-E7F2-4E43-85D9-EDC38C09CD77}" type="pres">
      <dgm:prSet presAssocID="{97C0CD71-D6A2-45FE-BAAE-CB2DBD2234C6}" presName="imgShp" presStyleLbl="f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63CDBC-EBE4-4A7B-861A-C6431D2FE8C0}" type="pres">
      <dgm:prSet presAssocID="{97C0CD71-D6A2-45FE-BAAE-CB2DBD2234C6}" presName="tx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3FF76C-3CDB-4544-A057-C8EDDF5F5FF3}" type="presOf" srcId="{97C0CD71-D6A2-45FE-BAAE-CB2DBD2234C6}" destId="{6063CDBC-EBE4-4A7B-861A-C6431D2FE8C0}" srcOrd="0" destOrd="0" presId="urn:microsoft.com/office/officeart/2005/8/layout/vList3"/>
    <dgm:cxn modelId="{A5BB08ED-C4FD-4EF3-B648-0C7768C97227}" srcId="{31E7377F-A257-4515-B2D6-6BF897B6DFAF}" destId="{97C0CD71-D6A2-45FE-BAAE-CB2DBD2234C6}" srcOrd="0" destOrd="0" parTransId="{9366A705-5D01-4BAA-8B23-FBEB0A8231A4}" sibTransId="{EAAE6A92-4DCA-4330-A599-6CA7906DAC1A}"/>
    <dgm:cxn modelId="{626163D6-8AD2-446A-8C9F-6B33654F127A}" type="presOf" srcId="{31E7377F-A257-4515-B2D6-6BF897B6DFAF}" destId="{7DC499A0-BBC5-4E9C-BE9C-55D703480D36}" srcOrd="0" destOrd="0" presId="urn:microsoft.com/office/officeart/2005/8/layout/vList3"/>
    <dgm:cxn modelId="{7C81E7C7-467F-4593-B1B1-2A0AD3B1FC81}" type="presParOf" srcId="{7DC499A0-BBC5-4E9C-BE9C-55D703480D36}" destId="{8539CB32-E256-4313-929E-A172C238C3EC}" srcOrd="0" destOrd="0" presId="urn:microsoft.com/office/officeart/2005/8/layout/vList3"/>
    <dgm:cxn modelId="{F6B9CC11-A163-4846-9BF7-EE4CF06F3018}" type="presParOf" srcId="{8539CB32-E256-4313-929E-A172C238C3EC}" destId="{05E2E169-E7F2-4E43-85D9-EDC38C09CD77}" srcOrd="0" destOrd="0" presId="urn:microsoft.com/office/officeart/2005/8/layout/vList3"/>
    <dgm:cxn modelId="{C1C816F1-AAAD-4320-B96D-B55EE5C51D1A}" type="presParOf" srcId="{8539CB32-E256-4313-929E-A172C238C3EC}" destId="{6063CDBC-EBE4-4A7B-861A-C6431D2FE8C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1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27B9586E-2C12-4300-92C4-870A0791EE88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0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99686800-9D2E-496E-A3FB-528BCFDD4F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21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/>
          <a:lstStyle>
            <a:lvl1pPr algn="r">
              <a:defRPr sz="1200"/>
            </a:lvl1pPr>
          </a:lstStyle>
          <a:p>
            <a:fld id="{1F40120C-0CAD-FE44-95AA-9E1573372EF0}" type="datetimeFigureOut">
              <a:rPr lang="en-US" smtClean="0"/>
              <a:t>6/9/2017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7" tIns="46659" rIns="93317" bIns="4665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17" tIns="46659" rIns="93317" bIns="4665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317" tIns="46659" rIns="93317" bIns="46659" rtlCol="0" anchor="b"/>
          <a:lstStyle>
            <a:lvl1pPr algn="r">
              <a:defRPr sz="1200"/>
            </a:lvl1pPr>
          </a:lstStyle>
          <a:p>
            <a:fld id="{97AA43F1-2879-9A46-BAE7-87E05698D7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2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707" marR="0" indent="-171707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This deck goes over what is good to know about Banner 9 for Student</a:t>
            </a:r>
            <a:r>
              <a:rPr lang="en-US" baseline="0" dirty="0" smtClean="0"/>
              <a:t> and Financial Aid </a:t>
            </a:r>
            <a:r>
              <a:rPr lang="en-US" dirty="0" smtClean="0"/>
              <a:t>professionals.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A43F1-2879-9A46-BAE7-87E05698D7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954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615950"/>
            <a:ext cx="410210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Banner® Registration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been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updated with intuitive registration tools and a mobile-friendly design to make it easier than ever for students, advisors, and administrators to use. And it now includes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seamless integration with Ellucian Degree Works™, advisor access, and registration planning via Student Education Planner. These new features include: 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*giving advisors the tools they need to help students plan for success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*letting the registrar’s office create demand-analysis reports so they can anticipate course demand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*delivering global capabilities that allow all Banner Student customers to plan for and track program completion. 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455-3812-AF4B-B77B-4A8F078282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756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615950"/>
            <a:ext cx="410210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0" indent="0"/>
            <a:r>
              <a:rPr lang="en-US" sz="1400" dirty="0"/>
              <a:t>With the improved</a:t>
            </a:r>
            <a:r>
              <a:rPr lang="en-US" sz="1400" baseline="0" dirty="0"/>
              <a:t> </a:t>
            </a:r>
            <a:r>
              <a:rPr lang="en-US" sz="1400" dirty="0"/>
              <a:t>Registration – your</a:t>
            </a:r>
            <a:r>
              <a:rPr lang="en-US" sz="1400" baseline="0" dirty="0"/>
              <a:t> students have capabilities such as a:</a:t>
            </a:r>
            <a:endParaRPr lang="en-US" sz="1400" dirty="0"/>
          </a:p>
          <a:p>
            <a:pPr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200" b="0" dirty="0">
                <a:solidFill>
                  <a:srgbClr val="414042"/>
                </a:solidFill>
              </a:rPr>
              <a:t>Color coded calendar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200" b="0" dirty="0">
                <a:solidFill>
                  <a:srgbClr val="414042"/>
                </a:solidFill>
              </a:rPr>
              <a:t>The ability to lookup and register for courses all on one screen easily 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200" b="0" dirty="0">
                <a:solidFill>
                  <a:srgbClr val="414042"/>
                </a:solidFill>
              </a:rPr>
              <a:t>Course details centralized in one place</a:t>
            </a:r>
            <a:r>
              <a:rPr lang="en-US" sz="1200" b="0" baseline="0" dirty="0">
                <a:solidFill>
                  <a:srgbClr val="414042"/>
                </a:solidFill>
              </a:rPr>
              <a:t> </a:t>
            </a:r>
            <a:endParaRPr lang="en-US" sz="1200" b="0" dirty="0">
              <a:solidFill>
                <a:srgbClr val="414042"/>
              </a:solidFill>
            </a:endParaRPr>
          </a:p>
          <a:p>
            <a:pPr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200" b="0" dirty="0">
                <a:solidFill>
                  <a:srgbClr val="414042"/>
                </a:solidFill>
              </a:rPr>
              <a:t>Email schedule </a:t>
            </a:r>
          </a:p>
          <a:p>
            <a:pPr defTabSz="430225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933455-3812-AF4B-B77B-4A8F078282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23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615950"/>
            <a:ext cx="410210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Advising Student Profile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 consolidates a student’s profile, education, and career path on a single page. And it’s newly accessible to advisors and students, allowing for truly personalized advice that helps students make better academic decisions.</a:t>
            </a:r>
          </a:p>
          <a:p>
            <a:endParaRPr lang="en-US" dirty="0"/>
          </a:p>
          <a:p>
            <a:r>
              <a:rPr lang="en-US" dirty="0"/>
              <a:t>You can see it: </a:t>
            </a:r>
          </a:p>
          <a:p>
            <a:pPr marL="347472" indent="-347472"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200" b="0" dirty="0">
                <a:solidFill>
                  <a:srgbClr val="414042"/>
                </a:solidFill>
              </a:rPr>
              <a:t>Combines data from 15 different Admin screens into one </a:t>
            </a:r>
          </a:p>
          <a:p>
            <a:pPr marL="347472" indent="-347472"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200" b="0" dirty="0">
                <a:solidFill>
                  <a:srgbClr val="414042"/>
                </a:solidFill>
              </a:rPr>
              <a:t>Advisor, Faculty and Student see the same information</a:t>
            </a:r>
          </a:p>
          <a:p>
            <a:pPr marL="347472" indent="-347472"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200" b="0" dirty="0">
                <a:solidFill>
                  <a:srgbClr val="414042"/>
                </a:solidFill>
              </a:rPr>
              <a:t>There’s the ability to enter Notes</a:t>
            </a:r>
          </a:p>
          <a:p>
            <a:pPr marL="347472" indent="-347472"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200" b="0" dirty="0">
                <a:solidFill>
                  <a:srgbClr val="414042"/>
                </a:solidFill>
              </a:rPr>
              <a:t>It Links to academic transcript and  degree planning</a:t>
            </a:r>
          </a:p>
          <a:p>
            <a:pPr marL="347472" indent="-347472"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200" b="0" dirty="0">
                <a:solidFill>
                  <a:srgbClr val="414042"/>
                </a:solidFill>
              </a:rPr>
              <a:t>Those with appropriate privileges can update hold information –</a:t>
            </a:r>
            <a:r>
              <a:rPr lang="en-US" sz="1200" b="0" baseline="0" dirty="0">
                <a:solidFill>
                  <a:srgbClr val="414042"/>
                </a:solidFill>
              </a:rPr>
              <a:t> (in </a:t>
            </a:r>
            <a:r>
              <a:rPr lang="en-US" sz="1200" b="0" dirty="0">
                <a:solidFill>
                  <a:srgbClr val="414042"/>
                </a:solidFill>
              </a:rPr>
              <a:t>version 9.3)</a:t>
            </a:r>
            <a:r>
              <a:rPr lang="en-US" sz="1100" b="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1100" b="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100" b="0" dirty="0">
                <a:solidFill>
                  <a:schemeClr val="accent6">
                    <a:lumMod val="50000"/>
                  </a:schemeClr>
                </a:solidFill>
              </a:rPr>
              <a:t>	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0346-CCC5-964A-81E4-787A8C9385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21524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</a:t>
            </a:r>
            <a:r>
              <a:rPr lang="en-US" baseline="0" dirty="0"/>
              <a:t> what the advising profile looks like on a tablet. Students and advisors can see their personal information, course schedule and advising notes all from one place. </a:t>
            </a:r>
          </a:p>
          <a:p>
            <a:endParaRPr lang="en-US" baseline="0" dirty="0"/>
          </a:p>
          <a:p>
            <a:r>
              <a:rPr lang="en-US" baseline="0" dirty="0"/>
              <a:t>4 minutes per student multiplied by your institution’s student population. This example shows the numbers for an institution with 5500 students.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0346-CCC5-964A-81E4-787A8C9385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132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615950"/>
            <a:ext cx="410210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Attendance Tracking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offers faculty members an easy, all-new tool for documenting student attendance, saving your registrar and financial aid officers time. And it can be accessed via Ellucian Mobile as an added application.  </a:t>
            </a:r>
          </a:p>
          <a:p>
            <a:endParaRPr lang="en-US" baseline="0" dirty="0">
              <a:sym typeface="Wingdings" panose="05000000000000000000" pitchFamily="2" charset="2"/>
            </a:endParaRPr>
          </a:p>
          <a:p>
            <a:r>
              <a:rPr lang="en-US" baseline="0" dirty="0">
                <a:sym typeface="Wingdings" panose="05000000000000000000" pitchFamily="2" charset="2"/>
              </a:rPr>
              <a:t>It was designed with responsive design in mind, shows the students photos and has an excel template for tracking and uploading attendance.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B430F-9007-6547-9673-AAD8B6892B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000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615950"/>
            <a:ext cx="410210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Here is attendance tracking on a Tablet</a:t>
            </a:r>
            <a:r>
              <a:rPr lang="en-US" baseline="0" dirty="0"/>
              <a:t> and larger screen  </a:t>
            </a:r>
            <a:endParaRPr lang="en-US" dirty="0"/>
          </a:p>
          <a:p>
            <a:endParaRPr lang="en-US" baseline="0" dirty="0">
              <a:sym typeface="Wingdings" panose="05000000000000000000" pitchFamily="2" charset="2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Attendance Tracking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offers faculty members an easy, all-new tool for documenting student attendance, saving your registrar and financial aid officers time. And it can be accessed via Ellucian Mobile as an added application.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B430F-9007-6547-9673-AAD8B6892B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39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615950"/>
            <a:ext cx="410210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0"/>
              </a:spcBef>
              <a:buClr>
                <a:schemeClr val="accent1"/>
              </a:buClr>
              <a:buFont typeface="Wingdings" charset="2"/>
              <a:buNone/>
            </a:pPr>
            <a:r>
              <a:rPr lang="en-US" sz="1200" b="0" dirty="0">
                <a:solidFill>
                  <a:srgbClr val="414042"/>
                </a:solidFill>
              </a:rPr>
              <a:t>Faculty Grade Entry was build with: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r>
              <a:rPr lang="en-US" sz="1200" b="0" dirty="0">
                <a:solidFill>
                  <a:srgbClr val="414042"/>
                </a:solidFill>
              </a:rPr>
              <a:t>Responsive Design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Font typeface="Wingdings" charset="2"/>
              <a:buNone/>
            </a:pPr>
            <a:r>
              <a:rPr lang="en-US" sz="1200" b="0" dirty="0">
                <a:solidFill>
                  <a:srgbClr val="414042"/>
                </a:solidFill>
              </a:rPr>
              <a:t>Now</a:t>
            </a:r>
            <a:r>
              <a:rPr lang="en-US" sz="1200" b="0" baseline="0" dirty="0">
                <a:solidFill>
                  <a:srgbClr val="414042"/>
                </a:solidFill>
              </a:rPr>
              <a:t> shows faculty the </a:t>
            </a:r>
            <a:r>
              <a:rPr lang="en-US" sz="1200" b="0" dirty="0">
                <a:solidFill>
                  <a:srgbClr val="414042"/>
                </a:solidFill>
              </a:rPr>
              <a:t>Student Photo displayed when student selected </a:t>
            </a:r>
          </a:p>
          <a:p>
            <a:pPr>
              <a:spcBef>
                <a:spcPts val="2000"/>
              </a:spcBef>
              <a:buClr>
                <a:schemeClr val="accent1"/>
              </a:buClr>
              <a:buFont typeface="Wingdings" charset="2"/>
              <a:buNone/>
            </a:pPr>
            <a:r>
              <a:rPr lang="en-US" sz="1200" b="0" dirty="0">
                <a:solidFill>
                  <a:srgbClr val="414042"/>
                </a:solidFill>
              </a:rPr>
              <a:t>And also leverages an Excel Template for tracking and uploading attendance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00346-CCC5-964A-81E4-787A8C93854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961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615950"/>
            <a:ext cx="410210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Tablet</a:t>
            </a:r>
            <a:r>
              <a:rPr lang="en-US" baseline="0" dirty="0"/>
              <a:t> and larger screen  </a:t>
            </a:r>
            <a:endParaRPr lang="en-US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Faculty Grade Entry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 offers faculty members mobile capability for entering assignment grades and posting midterm, final, and incomplete grades. The application can then automatically compute a final grade. To make things even easier, faculty members can also import grades directly from their existing spreadsheets or their learning management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B430F-9007-6547-9673-AAD8B6892B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81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615950"/>
            <a:ext cx="410210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new Faculty Grade</a:t>
            </a:r>
            <a:r>
              <a:rPr lang="en-US" baseline="0" dirty="0"/>
              <a:t> Entry application. It provides faculty with the ability to enter grades through a scalable user interface, or they can download an excel template file, track grades in that, and upload those grades throughout the semester. </a:t>
            </a:r>
          </a:p>
          <a:p>
            <a:endParaRPr lang="en-US" baseline="0" dirty="0"/>
          </a:p>
          <a:p>
            <a:r>
              <a:rPr lang="en-US" baseline="0" dirty="0"/>
              <a:t>It also gives them the ability to see student photos and email their students right from the grading module. </a:t>
            </a:r>
          </a:p>
          <a:p>
            <a:endParaRPr lang="en-US" baseline="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Tablet</a:t>
            </a:r>
            <a:r>
              <a:rPr lang="en-US" baseline="0" dirty="0"/>
              <a:t> and larger screen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B430F-9007-6547-9673-AAD8B6892B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34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Self-Service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   includes Class Roster and View Grades functionalities: 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 Roster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lets faculty members review their students’ academic profiles and schedules, communicate with students over email, print class rosters, and more. 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View Grades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lets faculty members, students, and their advisors view a student’s academic progress. </a:t>
            </a:r>
            <a:endParaRPr lang="en-US" sz="11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A43F1-2879-9A46-BAE7-87E05698D7E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496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Banner 8 administrative applications move to Sustaining Support January 1, 2019, so institutions should make them a priority.</a:t>
            </a:r>
          </a:p>
          <a:p>
            <a:endParaRPr lang="en-US" baseline="0" dirty="0"/>
          </a:p>
          <a:p>
            <a:r>
              <a:rPr lang="en-US" baseline="0" dirty="0"/>
              <a:t>Banner 8 self-service applications continue to be supported in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A43F1-2879-9A46-BAE7-87E05698D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95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9225" y="627063"/>
            <a:ext cx="4175125" cy="3132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 management is a brand new functionality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folks are really excited about.</a:t>
            </a:r>
            <a:br>
              <a:rPr lang="en-US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 Management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offers all-new tools to helps you communicate with specific populations using Banner data. Communication Management makes it easy to create and send financial aid award letters, registration reminders, past-due tuition notices, and more.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part of Banner General. It works across the entire Banner enterprise. You can communicate with any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Tactical and operational communications. It’s not a strategic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communication platform but rather a process oriented platform. Communications you’d send to a subset of people like: “Your bill is due.” “You need to register.” “It’s time for benefits elections”</a:t>
            </a:r>
            <a:b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A00346-CCC5-964A-81E4-787A8C9385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0567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sz="2400" dirty="0"/>
              <a:t>The functionality</a:t>
            </a:r>
            <a:r>
              <a:rPr lang="en-US" sz="2400" baseline="0" dirty="0"/>
              <a:t> for </a:t>
            </a:r>
            <a:r>
              <a:rPr lang="en-US" sz="2400" dirty="0"/>
              <a:t>Personal Information Self-Service has expanded.</a:t>
            </a:r>
          </a:p>
          <a:p>
            <a:pPr>
              <a:spcBef>
                <a:spcPts val="2000"/>
              </a:spcBef>
            </a:pPr>
            <a:r>
              <a:rPr lang="en-US" sz="2400" dirty="0"/>
              <a:t>You now</a:t>
            </a:r>
            <a:r>
              <a:rPr lang="en-US" sz="2400" baseline="0" dirty="0"/>
              <a:t> can:</a:t>
            </a:r>
            <a:endParaRPr lang="en-US" sz="2400" dirty="0"/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r>
              <a:rPr lang="en-US" sz="2000" dirty="0"/>
              <a:t>View, edit and update biographic and demographic information</a:t>
            </a:r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r>
              <a:rPr lang="en-US" sz="2000" dirty="0"/>
              <a:t>Display a</a:t>
            </a:r>
            <a:r>
              <a:rPr lang="en-US" sz="2000" baseline="0" dirty="0"/>
              <a:t> name</a:t>
            </a:r>
            <a:r>
              <a:rPr lang="en-US" sz="2000" dirty="0"/>
              <a:t> in Personal Details (for the first, middle, last or preferred), yet support name display differently in Overview section</a:t>
            </a:r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r>
              <a:rPr lang="en-US" sz="2000" dirty="0"/>
              <a:t>Configure the Integration Configuration Settings (GORICCR) page to your preference</a:t>
            </a:r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r>
              <a:rPr lang="en-US" sz="2000" dirty="0"/>
              <a:t>Direct Deposit and Personal Information function has</a:t>
            </a:r>
            <a:r>
              <a:rPr lang="en-US" sz="2000" baseline="0" dirty="0"/>
              <a:t> now </a:t>
            </a:r>
            <a:r>
              <a:rPr lang="en-US" sz="2000" dirty="0"/>
              <a:t>merged into single application</a:t>
            </a:r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r>
              <a:rPr lang="en-US" sz="2000" dirty="0"/>
              <a:t>It is overall easier to update and configure, by institution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41D2A-E99A-2F4F-B8C9-28142709F8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008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41D2A-E99A-2F4F-B8C9-28142709F8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0652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A43F1-2879-9A46-BAE7-87E05698D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435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primary resource is the Banner 9 Guide, which can be found online at ellucian.com/banner9guide</a:t>
            </a:r>
          </a:p>
          <a:p>
            <a:endParaRPr lang="en-US" i="0" baseline="0" dirty="0"/>
          </a:p>
          <a:p>
            <a:r>
              <a:rPr lang="en-US" i="0" baseline="0" dirty="0"/>
              <a:t>This site will continue to be your one stop shop for Banner 9 Upgrade content, so please ensure you have a HUB account and check back here as needed.</a:t>
            </a:r>
          </a:p>
          <a:p>
            <a:endParaRPr lang="en-US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41D2A-E99A-2F4F-B8C9-28142709F8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961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</a:t>
            </a:r>
            <a:r>
              <a:rPr lang="en-US" baseline="0" dirty="0"/>
              <a:t> great resources to check 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541D2A-E99A-2F4F-B8C9-28142709F87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61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707" indent="-171707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A43F1-2879-9A46-BAE7-87E05698D7E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285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A43F1-2879-9A46-BAE7-87E05698D7E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29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B36C3-D468-4063-B363-19BB60984B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61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698500"/>
            <a:ext cx="46545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41D2A-E99A-2F4F-B8C9-28142709F8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070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see the dramatic difference between how our Old Forms based</a:t>
            </a:r>
            <a:r>
              <a:rPr lang="en-US" baseline="0" dirty="0"/>
              <a:t> on Oracle look versus the Transformed Pages.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41D2A-E99A-2F4F-B8C9-28142709F8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933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see navigational improvements</a:t>
            </a:r>
            <a:r>
              <a:rPr lang="en-US" baseline="0" dirty="0"/>
              <a:t> with Standard tools always in the same place.</a:t>
            </a:r>
          </a:p>
          <a:p>
            <a:r>
              <a:rPr lang="en-US" baseline="0" dirty="0"/>
              <a:t>Page navigation and total # of records in the bottom left and table and field information always in the same place.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41D2A-E99A-2F4F-B8C9-28142709F8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709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615950"/>
            <a:ext cx="4102100" cy="3076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sz="2400" dirty="0"/>
              <a:t>Application Navigator</a:t>
            </a:r>
          </a:p>
          <a:p>
            <a:pPr marL="287338" lvl="2">
              <a:spcBef>
                <a:spcPts val="2000"/>
              </a:spcBef>
            </a:pPr>
            <a:r>
              <a:rPr lang="en-US" sz="2000" dirty="0">
                <a:solidFill>
                  <a:srgbClr val="414042"/>
                </a:solidFill>
              </a:rPr>
              <a:t>Allows you to navigate between transformed Admin pages and Banner 8 forms</a:t>
            </a:r>
          </a:p>
          <a:p>
            <a:pPr marL="287338" lvl="2">
              <a:spcBef>
                <a:spcPts val="2000"/>
              </a:spcBef>
            </a:pPr>
            <a:r>
              <a:rPr lang="en-US" sz="2000" dirty="0">
                <a:solidFill>
                  <a:srgbClr val="414042"/>
                </a:solidFill>
              </a:rPr>
              <a:t>Ability to customize landing page </a:t>
            </a:r>
            <a:br>
              <a:rPr lang="en-US" sz="2000" dirty="0">
                <a:solidFill>
                  <a:srgbClr val="414042"/>
                </a:solidFill>
              </a:rPr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541D2A-E99A-2F4F-B8C9-28142709F8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256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9" Type="http://schemas.openxmlformats.org/officeDocument/2006/relationships/image" Target="../media/image50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50" Type="http://schemas.openxmlformats.org/officeDocument/2006/relationships/image" Target="../media/image6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41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4" Type="http://schemas.openxmlformats.org/officeDocument/2006/relationships/image" Target="../media/image55.png"/><Relationship Id="rId52" Type="http://schemas.openxmlformats.org/officeDocument/2006/relationships/image" Target="../media/image63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Relationship Id="rId48" Type="http://schemas.openxmlformats.org/officeDocument/2006/relationships/image" Target="../media/image59.png"/><Relationship Id="rId8" Type="http://schemas.openxmlformats.org/officeDocument/2006/relationships/image" Target="../media/image19.png"/><Relationship Id="rId51" Type="http://schemas.openxmlformats.org/officeDocument/2006/relationships/image" Target="../media/image62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272490"/>
            <a:ext cx="8311896" cy="389593"/>
          </a:xfrm>
        </p:spPr>
        <p:txBody>
          <a:bodyPr>
            <a:noAutofit/>
          </a:bodyPr>
          <a:lstStyle>
            <a:lvl1pPr marL="0" indent="0" algn="l">
              <a:buNone/>
              <a:defRPr lang="en-US" sz="22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5662083"/>
            <a:ext cx="8311896" cy="350982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13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28600" y="645795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17479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9768" y="228600"/>
            <a:ext cx="8311896" cy="713232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lang="en-US" sz="2200" b="0" kern="120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332390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-1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2" name="Rectangle 21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78969" y="4327822"/>
            <a:ext cx="914400" cy="914400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Our Story</a:t>
            </a:r>
            <a:endParaRPr lang="en-US" sz="2800" b="1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96163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17479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581912"/>
            <a:ext cx="8311896" cy="4572676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800" b="1" baseline="0">
                <a:solidFill>
                  <a:srgbClr val="595959"/>
                </a:solidFill>
              </a:defRPr>
            </a:lvl1pPr>
            <a:lvl2pPr marL="276225" indent="-276225">
              <a:spcBef>
                <a:spcPts val="600"/>
              </a:spcBef>
              <a:buClrTx/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574675" indent="-287338">
              <a:buClrTx/>
              <a:defRPr sz="1600"/>
            </a:lvl3pPr>
            <a:lvl4pPr marL="862013" indent="-287338">
              <a:buClrTx/>
              <a:defRPr sz="1500"/>
            </a:lvl4pPr>
            <a:lvl5pPr marL="1147763" indent="-285750">
              <a:buClrTx/>
              <a:buFont typeface="Arial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9768" y="1129188"/>
            <a:ext cx="1367030" cy="0"/>
            <a:chOff x="833627" y="4881706"/>
            <a:chExt cx="1714502" cy="0"/>
          </a:xfrm>
        </p:grpSpPr>
        <p:cxnSp>
          <p:nvCxnSpPr>
            <p:cNvPr id="7" name="Straight Connector 6"/>
            <p:cNvCxnSpPr/>
            <p:nvPr/>
          </p:nvCxnSpPr>
          <p:spPr>
            <a:xfrm rot="5400000">
              <a:off x="1005077" y="4710256"/>
              <a:ext cx="0" cy="342900"/>
            </a:xfrm>
            <a:prstGeom prst="line">
              <a:avLst/>
            </a:prstGeom>
            <a:ln w="28575">
              <a:solidFill>
                <a:srgbClr val="64267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1347978" y="4710256"/>
              <a:ext cx="0" cy="342900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1690878" y="4710256"/>
              <a:ext cx="0" cy="342900"/>
            </a:xfrm>
            <a:prstGeom prst="line">
              <a:avLst/>
            </a:prstGeom>
            <a:ln w="28575">
              <a:solidFill>
                <a:srgbClr val="47A5A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2033779" y="4710256"/>
              <a:ext cx="0" cy="34290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376679" y="4710256"/>
              <a:ext cx="0" cy="342900"/>
            </a:xfrm>
            <a:prstGeom prst="line">
              <a:avLst/>
            </a:prstGeom>
            <a:ln w="28575">
              <a:solidFill>
                <a:srgbClr val="462F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33565" y="226695"/>
            <a:ext cx="8311896" cy="7132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4189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581912"/>
            <a:ext cx="8311896" cy="376284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lang="en-US" sz="1800" b="1" kern="1200" baseline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276225" indent="-276225">
              <a:spcBef>
                <a:spcPts val="600"/>
              </a:spcBef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574675" indent="-287338">
              <a:buClr>
                <a:schemeClr val="accent2"/>
              </a:buClr>
              <a:defRPr sz="1600"/>
            </a:lvl3pPr>
            <a:lvl4pPr marL="862013" indent="-287338">
              <a:defRPr sz="1500"/>
            </a:lvl4pPr>
            <a:lvl5pPr marL="1147763" indent="-285750">
              <a:buClr>
                <a:schemeClr val="accent1"/>
              </a:buClr>
              <a:buFont typeface="Arial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29768" y="2133600"/>
            <a:ext cx="8311896" cy="4163683"/>
          </a:xfrm>
        </p:spPr>
        <p:txBody>
          <a:bodyPr/>
          <a:lstStyle>
            <a:lvl1pPr>
              <a:spcBef>
                <a:spcPts val="1200"/>
              </a:spcBef>
              <a:buClrTx/>
              <a:buFontTx/>
              <a:buNone/>
              <a:defRPr sz="1800" b="0">
                <a:solidFill>
                  <a:schemeClr val="tx2"/>
                </a:solidFill>
              </a:defRPr>
            </a:lvl1pPr>
            <a:lvl2pPr marL="276225" indent="-276225">
              <a:spcBef>
                <a:spcPts val="600"/>
              </a:spcBef>
              <a:buClrTx/>
              <a:buFont typeface="Arial" pitchFamily="34" charset="0"/>
              <a:buChar char="•"/>
              <a:defRPr sz="1800" b="0">
                <a:solidFill>
                  <a:schemeClr val="tx2"/>
                </a:solidFill>
              </a:defRPr>
            </a:lvl2pPr>
            <a:lvl3pPr marL="574675" indent="-287338">
              <a:buClrTx/>
              <a:defRPr sz="1600" b="0">
                <a:solidFill>
                  <a:schemeClr val="tx2"/>
                </a:solidFill>
              </a:defRPr>
            </a:lvl3pPr>
            <a:lvl4pPr marL="862013" indent="-287338">
              <a:buClrTx/>
              <a:defRPr sz="1500" b="0">
                <a:solidFill>
                  <a:schemeClr val="tx2"/>
                </a:solidFill>
              </a:defRPr>
            </a:lvl4pPr>
            <a:lvl5pPr marL="1147763" indent="-285750">
              <a:buClrTx/>
              <a:buFont typeface="Arial" pitchFamily="34" charset="0"/>
              <a:buChar char="•"/>
              <a:defRPr sz="1500" b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33565" y="226695"/>
            <a:ext cx="8311896" cy="7132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460957724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437459"/>
            <a:ext cx="8311896" cy="451516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buFontTx/>
              <a:buNone/>
              <a:defRPr sz="1700" b="0">
                <a:solidFill>
                  <a:schemeClr val="tx2"/>
                </a:solidFill>
              </a:defRPr>
            </a:lvl1pPr>
            <a:lvl2pPr marL="276225" indent="-276225">
              <a:spcBef>
                <a:spcPts val="600"/>
              </a:spcBef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574675" indent="-287338">
              <a:buClr>
                <a:schemeClr val="accent2"/>
              </a:buClr>
              <a:defRPr sz="1600"/>
            </a:lvl3pPr>
            <a:lvl4pPr marL="862013" indent="-287338">
              <a:defRPr sz="1500"/>
            </a:lvl4pPr>
            <a:lvl5pPr marL="1147763" indent="-285750">
              <a:buClr>
                <a:schemeClr val="accent1"/>
              </a:buClr>
              <a:buFont typeface="Arial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29768" y="1888975"/>
            <a:ext cx="8311896" cy="4304791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33565" y="226695"/>
            <a:ext cx="8311896" cy="7132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57724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33565" y="226695"/>
            <a:ext cx="8311896" cy="7132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57724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903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3742442"/>
            <a:ext cx="769452" cy="769452"/>
          </a:xfrm>
          <a:prstGeom prst="rect">
            <a:avLst/>
          </a:prstGeom>
        </p:spPr>
      </p:pic>
      <p:pic>
        <p:nvPicPr>
          <p:cNvPr id="4" name="Picture 3" descr="icon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965" y="3742442"/>
            <a:ext cx="769452" cy="769452"/>
          </a:xfrm>
          <a:prstGeom prst="rect">
            <a:avLst/>
          </a:prstGeom>
        </p:spPr>
      </p:pic>
      <p:pic>
        <p:nvPicPr>
          <p:cNvPr id="5" name="Picture 4" descr="icon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6005" y="3742442"/>
            <a:ext cx="769452" cy="769452"/>
          </a:xfrm>
          <a:prstGeom prst="rect">
            <a:avLst/>
          </a:prstGeom>
        </p:spPr>
      </p:pic>
      <p:pic>
        <p:nvPicPr>
          <p:cNvPr id="6" name="Picture 5" descr="icon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1045" y="3742442"/>
            <a:ext cx="769452" cy="769452"/>
          </a:xfrm>
          <a:prstGeom prst="rect">
            <a:avLst/>
          </a:prstGeom>
        </p:spPr>
      </p:pic>
      <p:pic>
        <p:nvPicPr>
          <p:cNvPr id="7" name="Picture 6" descr="icon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69" y="2867024"/>
            <a:ext cx="769452" cy="769452"/>
          </a:xfrm>
          <a:prstGeom prst="rect">
            <a:avLst/>
          </a:prstGeom>
        </p:spPr>
      </p:pic>
      <p:pic>
        <p:nvPicPr>
          <p:cNvPr id="8" name="Picture 7" descr="icon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924" y="4617006"/>
            <a:ext cx="769452" cy="769452"/>
          </a:xfrm>
          <a:prstGeom prst="rect">
            <a:avLst/>
          </a:prstGeom>
        </p:spPr>
      </p:pic>
      <p:pic>
        <p:nvPicPr>
          <p:cNvPr id="9" name="Picture 8" descr="icon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0964" y="4617006"/>
            <a:ext cx="769452" cy="769452"/>
          </a:xfrm>
          <a:prstGeom prst="rect">
            <a:avLst/>
          </a:prstGeom>
        </p:spPr>
      </p:pic>
      <p:pic>
        <p:nvPicPr>
          <p:cNvPr id="10" name="Picture 9" descr="icon8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6004" y="4617006"/>
            <a:ext cx="769452" cy="769452"/>
          </a:xfrm>
          <a:prstGeom prst="rect">
            <a:avLst/>
          </a:prstGeom>
        </p:spPr>
      </p:pic>
      <p:pic>
        <p:nvPicPr>
          <p:cNvPr id="11" name="Picture 10" descr="icon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01044" y="4617006"/>
            <a:ext cx="769452" cy="769452"/>
          </a:xfrm>
          <a:prstGeom prst="rect">
            <a:avLst/>
          </a:prstGeom>
        </p:spPr>
      </p:pic>
      <p:pic>
        <p:nvPicPr>
          <p:cNvPr id="12" name="Picture 11" descr="icon10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01048" y="2867024"/>
            <a:ext cx="769452" cy="769452"/>
          </a:xfrm>
          <a:prstGeom prst="rect">
            <a:avLst/>
          </a:prstGeom>
        </p:spPr>
      </p:pic>
      <p:pic>
        <p:nvPicPr>
          <p:cNvPr id="13" name="Picture 12" descr="icon11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924" y="5515246"/>
            <a:ext cx="769452" cy="769452"/>
          </a:xfrm>
          <a:prstGeom prst="rect">
            <a:avLst/>
          </a:prstGeom>
        </p:spPr>
      </p:pic>
      <p:pic>
        <p:nvPicPr>
          <p:cNvPr id="14" name="Picture 13" descr="icon1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10964" y="5515246"/>
            <a:ext cx="769452" cy="769452"/>
          </a:xfrm>
          <a:prstGeom prst="rect">
            <a:avLst/>
          </a:prstGeom>
        </p:spPr>
      </p:pic>
      <p:pic>
        <p:nvPicPr>
          <p:cNvPr id="15" name="Picture 14" descr="icon1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06004" y="5515246"/>
            <a:ext cx="769452" cy="769452"/>
          </a:xfrm>
          <a:prstGeom prst="rect">
            <a:avLst/>
          </a:prstGeom>
        </p:spPr>
      </p:pic>
      <p:pic>
        <p:nvPicPr>
          <p:cNvPr id="16" name="Picture 15" descr="icon14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01044" y="5515246"/>
            <a:ext cx="769452" cy="769452"/>
          </a:xfrm>
          <a:prstGeom prst="rect">
            <a:avLst/>
          </a:prstGeom>
        </p:spPr>
      </p:pic>
      <p:pic>
        <p:nvPicPr>
          <p:cNvPr id="17" name="Picture 16" descr="icon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53527" y="2867024"/>
            <a:ext cx="769452" cy="769452"/>
          </a:xfrm>
          <a:prstGeom prst="rect">
            <a:avLst/>
          </a:prstGeom>
        </p:spPr>
      </p:pic>
      <p:pic>
        <p:nvPicPr>
          <p:cNvPr id="18" name="Picture 17" descr="icon16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3445" y="3742442"/>
            <a:ext cx="769452" cy="769452"/>
          </a:xfrm>
          <a:prstGeom prst="rect">
            <a:avLst/>
          </a:prstGeom>
        </p:spPr>
      </p:pic>
      <p:pic>
        <p:nvPicPr>
          <p:cNvPr id="19" name="Picture 18" descr="icon17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48565" y="3742442"/>
            <a:ext cx="769452" cy="769452"/>
          </a:xfrm>
          <a:prstGeom prst="rect">
            <a:avLst/>
          </a:prstGeom>
        </p:spPr>
      </p:pic>
      <p:pic>
        <p:nvPicPr>
          <p:cNvPr id="20" name="Picture 19" descr="icon18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53525" y="3742442"/>
            <a:ext cx="769452" cy="769452"/>
          </a:xfrm>
          <a:prstGeom prst="rect">
            <a:avLst/>
          </a:prstGeom>
        </p:spPr>
      </p:pic>
      <p:pic>
        <p:nvPicPr>
          <p:cNvPr id="21" name="Picture 20" descr="icon19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96088" y="3742442"/>
            <a:ext cx="769452" cy="769452"/>
          </a:xfrm>
          <a:prstGeom prst="rect">
            <a:avLst/>
          </a:prstGeom>
        </p:spPr>
      </p:pic>
      <p:pic>
        <p:nvPicPr>
          <p:cNvPr id="22" name="Picture 21" descr="icon20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258485" y="3742442"/>
            <a:ext cx="769452" cy="769452"/>
          </a:xfrm>
          <a:prstGeom prst="rect">
            <a:avLst/>
          </a:prstGeom>
        </p:spPr>
      </p:pic>
      <p:pic>
        <p:nvPicPr>
          <p:cNvPr id="23" name="Picture 22" descr="icon21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48564" y="4617006"/>
            <a:ext cx="769452" cy="769452"/>
          </a:xfrm>
          <a:prstGeom prst="rect">
            <a:avLst/>
          </a:prstGeom>
        </p:spPr>
      </p:pic>
      <p:pic>
        <p:nvPicPr>
          <p:cNvPr id="24" name="Picture 23" descr="icon22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63444" y="4617006"/>
            <a:ext cx="769452" cy="769452"/>
          </a:xfrm>
          <a:prstGeom prst="rect">
            <a:avLst/>
          </a:prstGeom>
        </p:spPr>
      </p:pic>
      <p:pic>
        <p:nvPicPr>
          <p:cNvPr id="25" name="Picture 24" descr="icon23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3524" y="4617006"/>
            <a:ext cx="769452" cy="769452"/>
          </a:xfrm>
          <a:prstGeom prst="rect">
            <a:avLst/>
          </a:prstGeom>
        </p:spPr>
      </p:pic>
      <p:pic>
        <p:nvPicPr>
          <p:cNvPr id="26" name="Picture 25" descr="icon24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996088" y="4617006"/>
            <a:ext cx="769452" cy="769452"/>
          </a:xfrm>
          <a:prstGeom prst="rect">
            <a:avLst/>
          </a:prstGeom>
        </p:spPr>
      </p:pic>
      <p:pic>
        <p:nvPicPr>
          <p:cNvPr id="27" name="Picture 26" descr="icon25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048564" y="5515246"/>
            <a:ext cx="769452" cy="769452"/>
          </a:xfrm>
          <a:prstGeom prst="rect">
            <a:avLst/>
          </a:prstGeom>
        </p:spPr>
      </p:pic>
      <p:pic>
        <p:nvPicPr>
          <p:cNvPr id="28" name="Picture 27" descr="icon26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58484" y="4617006"/>
            <a:ext cx="769452" cy="769452"/>
          </a:xfrm>
          <a:prstGeom prst="rect">
            <a:avLst/>
          </a:prstGeom>
        </p:spPr>
      </p:pic>
      <p:pic>
        <p:nvPicPr>
          <p:cNvPr id="29" name="Picture 28" descr="icon27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63444" y="5515246"/>
            <a:ext cx="769452" cy="769452"/>
          </a:xfrm>
          <a:prstGeom prst="rect">
            <a:avLst/>
          </a:prstGeom>
        </p:spPr>
      </p:pic>
      <p:pic>
        <p:nvPicPr>
          <p:cNvPr id="30" name="Picture 29" descr="icon28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153524" y="5515246"/>
            <a:ext cx="769452" cy="769452"/>
          </a:xfrm>
          <a:prstGeom prst="rect">
            <a:avLst/>
          </a:prstGeom>
        </p:spPr>
      </p:pic>
      <p:pic>
        <p:nvPicPr>
          <p:cNvPr id="31" name="Picture 30" descr="icon30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996088" y="5515246"/>
            <a:ext cx="769452" cy="769452"/>
          </a:xfrm>
          <a:prstGeom prst="rect">
            <a:avLst/>
          </a:prstGeom>
        </p:spPr>
      </p:pic>
      <p:pic>
        <p:nvPicPr>
          <p:cNvPr id="32" name="Picture 31" descr="icon32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258484" y="5515246"/>
            <a:ext cx="769452" cy="76945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85" y="2867024"/>
            <a:ext cx="769452" cy="769452"/>
          </a:xfrm>
          <a:prstGeom prst="rect">
            <a:avLst/>
          </a:prstGeom>
        </p:spPr>
      </p:pic>
      <p:pic>
        <p:nvPicPr>
          <p:cNvPr id="34" name="Picture 33" descr="icon31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206006" y="2867024"/>
            <a:ext cx="769452" cy="769452"/>
          </a:xfrm>
          <a:prstGeom prst="rect">
            <a:avLst/>
          </a:prstGeom>
        </p:spPr>
      </p:pic>
      <p:pic>
        <p:nvPicPr>
          <p:cNvPr id="35" name="Picture 34" descr="icon33.png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996088" y="2867024"/>
            <a:ext cx="769452" cy="769452"/>
          </a:xfrm>
          <a:prstGeom prst="rect">
            <a:avLst/>
          </a:prstGeom>
        </p:spPr>
      </p:pic>
      <p:sp>
        <p:nvSpPr>
          <p:cNvPr id="36" name="Content Placeholder 12"/>
          <p:cNvSpPr>
            <a:spLocks noGrp="1"/>
          </p:cNvSpPr>
          <p:nvPr>
            <p:ph idx="1"/>
          </p:nvPr>
        </p:nvSpPr>
        <p:spPr>
          <a:xfrm>
            <a:off x="415925" y="2807397"/>
            <a:ext cx="2631563" cy="37628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7" name="Picture 36" descr="d1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15925" y="853911"/>
            <a:ext cx="786353" cy="786353"/>
          </a:xfrm>
          <a:prstGeom prst="rect">
            <a:avLst/>
          </a:prstGeom>
        </p:spPr>
      </p:pic>
      <p:pic>
        <p:nvPicPr>
          <p:cNvPr id="38" name="Picture 37" descr="d2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338530" y="853911"/>
            <a:ext cx="786353" cy="786353"/>
          </a:xfrm>
          <a:prstGeom prst="rect">
            <a:avLst/>
          </a:prstGeom>
        </p:spPr>
      </p:pic>
      <p:pic>
        <p:nvPicPr>
          <p:cNvPr id="39" name="Picture 38" descr="d3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2261135" y="853911"/>
            <a:ext cx="786353" cy="786353"/>
          </a:xfrm>
          <a:prstGeom prst="rect">
            <a:avLst/>
          </a:prstGeom>
        </p:spPr>
      </p:pic>
      <p:pic>
        <p:nvPicPr>
          <p:cNvPr id="40" name="Picture 39" descr="d4.png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183740" y="853911"/>
            <a:ext cx="786353" cy="786353"/>
          </a:xfrm>
          <a:prstGeom prst="rect">
            <a:avLst/>
          </a:prstGeom>
        </p:spPr>
      </p:pic>
      <p:pic>
        <p:nvPicPr>
          <p:cNvPr id="41" name="Picture 40" descr="d5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106345" y="853911"/>
            <a:ext cx="786353" cy="786353"/>
          </a:xfrm>
          <a:prstGeom prst="rect">
            <a:avLst/>
          </a:prstGeom>
        </p:spPr>
      </p:pic>
      <p:pic>
        <p:nvPicPr>
          <p:cNvPr id="42" name="Picture 41" descr="d6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028950" y="853911"/>
            <a:ext cx="786353" cy="786353"/>
          </a:xfrm>
          <a:prstGeom prst="rect">
            <a:avLst/>
          </a:prstGeom>
        </p:spPr>
      </p:pic>
      <p:pic>
        <p:nvPicPr>
          <p:cNvPr id="43" name="Picture 42" descr="d7.png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5951555" y="853911"/>
            <a:ext cx="786353" cy="786353"/>
          </a:xfrm>
          <a:prstGeom prst="rect">
            <a:avLst/>
          </a:prstGeom>
        </p:spPr>
      </p:pic>
      <p:pic>
        <p:nvPicPr>
          <p:cNvPr id="44" name="Picture 43" descr="d9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874160" y="853911"/>
            <a:ext cx="786353" cy="786353"/>
          </a:xfrm>
          <a:prstGeom prst="rect">
            <a:avLst/>
          </a:prstGeom>
        </p:spPr>
      </p:pic>
      <p:pic>
        <p:nvPicPr>
          <p:cNvPr id="45" name="Picture 44" descr="d10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796767" y="853911"/>
            <a:ext cx="786353" cy="786353"/>
          </a:xfrm>
          <a:prstGeom prst="rect">
            <a:avLst/>
          </a:prstGeom>
        </p:spPr>
      </p:pic>
      <p:pic>
        <p:nvPicPr>
          <p:cNvPr id="46" name="Picture 45" descr="c1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71337" y="1813533"/>
            <a:ext cx="580235" cy="667945"/>
          </a:xfrm>
          <a:prstGeom prst="rect">
            <a:avLst/>
          </a:prstGeom>
        </p:spPr>
      </p:pic>
      <p:pic>
        <p:nvPicPr>
          <p:cNvPr id="47" name="Picture 46" descr="c2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253400" y="1889042"/>
            <a:ext cx="759029" cy="573488"/>
          </a:xfrm>
          <a:prstGeom prst="rect">
            <a:avLst/>
          </a:prstGeom>
        </p:spPr>
      </p:pic>
      <p:pic>
        <p:nvPicPr>
          <p:cNvPr id="48" name="Picture 47" descr="c3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2214257" y="1865428"/>
            <a:ext cx="796137" cy="620717"/>
          </a:xfrm>
          <a:prstGeom prst="rect">
            <a:avLst/>
          </a:prstGeom>
        </p:spPr>
      </p:pic>
      <p:pic>
        <p:nvPicPr>
          <p:cNvPr id="49" name="Picture 48" descr="c4.png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3212222" y="1899162"/>
            <a:ext cx="654451" cy="553248"/>
          </a:xfrm>
          <a:prstGeom prst="rect">
            <a:avLst/>
          </a:prstGeom>
        </p:spPr>
      </p:pic>
      <p:pic>
        <p:nvPicPr>
          <p:cNvPr id="50" name="Picture 49" descr="c5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068501" y="1841814"/>
            <a:ext cx="769149" cy="667945"/>
          </a:xfrm>
          <a:prstGeom prst="rect">
            <a:avLst/>
          </a:prstGeom>
        </p:spPr>
      </p:pic>
      <p:pic>
        <p:nvPicPr>
          <p:cNvPr id="51" name="Picture 50" descr="c7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039478" y="1823260"/>
            <a:ext cx="789390" cy="705053"/>
          </a:xfrm>
          <a:prstGeom prst="rect">
            <a:avLst/>
          </a:prstGeom>
        </p:spPr>
      </p:pic>
      <p:pic>
        <p:nvPicPr>
          <p:cNvPr id="52" name="Picture 51" descr="c8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6030696" y="1877235"/>
            <a:ext cx="705053" cy="597102"/>
          </a:xfrm>
          <a:prstGeom prst="rect">
            <a:avLst/>
          </a:prstGeom>
        </p:spPr>
      </p:pic>
      <p:pic>
        <p:nvPicPr>
          <p:cNvPr id="53" name="Picture 52" descr="c9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6937577" y="1916030"/>
            <a:ext cx="691560" cy="519513"/>
          </a:xfrm>
          <a:prstGeom prst="rect">
            <a:avLst/>
          </a:prstGeom>
        </p:spPr>
      </p:pic>
      <p:pic>
        <p:nvPicPr>
          <p:cNvPr id="54" name="Picture 53" descr="c10.png"/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7830964" y="1921090"/>
            <a:ext cx="681439" cy="509392"/>
          </a:xfrm>
          <a:prstGeom prst="rect">
            <a:avLst/>
          </a:prstGeom>
        </p:spPr>
      </p:pic>
      <p:sp>
        <p:nvSpPr>
          <p:cNvPr id="55" name="Content Placeholder 16"/>
          <p:cNvSpPr>
            <a:spLocks noGrp="1"/>
          </p:cNvSpPr>
          <p:nvPr>
            <p:ph idx="11"/>
          </p:nvPr>
        </p:nvSpPr>
        <p:spPr>
          <a:xfrm>
            <a:off x="415925" y="157116"/>
            <a:ext cx="2631563" cy="37628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194613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 5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2114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272490"/>
            <a:ext cx="8311896" cy="389593"/>
          </a:xfrm>
        </p:spPr>
        <p:txBody>
          <a:bodyPr>
            <a:noAutofit/>
          </a:bodyPr>
          <a:lstStyle>
            <a:lvl1pPr marL="0" indent="0" algn="l">
              <a:buNone/>
              <a:defRPr lang="en-US" sz="22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5662083"/>
            <a:ext cx="8311896" cy="350982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13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6450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272490"/>
            <a:ext cx="8311896" cy="389593"/>
          </a:xfrm>
        </p:spPr>
        <p:txBody>
          <a:bodyPr>
            <a:noAutofit/>
          </a:bodyPr>
          <a:lstStyle>
            <a:lvl1pPr marL="0" indent="0" algn="l">
              <a:buNone/>
              <a:defRPr lang="en-US" sz="22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5662083"/>
            <a:ext cx="8311896" cy="350982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13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7084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272490"/>
            <a:ext cx="8311896" cy="389593"/>
          </a:xfrm>
        </p:spPr>
        <p:txBody>
          <a:bodyPr>
            <a:noAutofit/>
          </a:bodyPr>
          <a:lstStyle>
            <a:lvl1pPr marL="0" indent="0" algn="l">
              <a:buNone/>
              <a:defRPr lang="en-US" sz="22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5662083"/>
            <a:ext cx="8311896" cy="350982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13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68300" y="641985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35264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272490"/>
            <a:ext cx="8311896" cy="389593"/>
          </a:xfrm>
        </p:spPr>
        <p:txBody>
          <a:bodyPr>
            <a:noAutofit/>
          </a:bodyPr>
          <a:lstStyle>
            <a:lvl1pPr marL="0" indent="0" algn="l">
              <a:buNone/>
              <a:defRPr lang="en-US" sz="22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5662083"/>
            <a:ext cx="8311896" cy="350982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13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4063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272490"/>
            <a:ext cx="8311896" cy="389593"/>
          </a:xfrm>
        </p:spPr>
        <p:txBody>
          <a:bodyPr>
            <a:noAutofit/>
          </a:bodyPr>
          <a:lstStyle>
            <a:lvl1pPr marL="0" indent="0" algn="l">
              <a:buNone/>
              <a:defRPr lang="en-US" sz="22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5662083"/>
            <a:ext cx="8311896" cy="350982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13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8655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1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31" name="Rectangle 30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17500" y="6407150"/>
            <a:ext cx="2457450" cy="4572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8135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64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-1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2" name="Rectangle 21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53883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-1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2" name="Rectangle 21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08400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5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33" name="Rectangle 32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37377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79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9768" y="228600"/>
            <a:ext cx="8311896" cy="713232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lang="en-US" sz="2200" b="0" kern="120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64845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9768" y="228600"/>
            <a:ext cx="8311896" cy="713232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lang="en-US" sz="2200" b="0" kern="120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41881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272490"/>
            <a:ext cx="8311896" cy="389593"/>
          </a:xfrm>
        </p:spPr>
        <p:txBody>
          <a:bodyPr>
            <a:noAutofit/>
          </a:bodyPr>
          <a:lstStyle>
            <a:lvl1pPr marL="0" indent="0" algn="l">
              <a:buNone/>
              <a:defRPr lang="en-US" sz="22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5662083"/>
            <a:ext cx="8311896" cy="350982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13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23427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-1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2" name="Rectangle 21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378969" y="4327822"/>
            <a:ext cx="914400" cy="914400"/>
          </a:xfrm>
          <a:prstGeom prst="rect">
            <a:avLst/>
          </a:prstGeom>
        </p:spPr>
        <p:txBody>
          <a:bodyPr wrap="none" rtlCol="0" anchor="t" anchorCtr="0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800" dirty="0"/>
              <a:t>Our Story</a:t>
            </a:r>
            <a:endParaRPr lang="en-US" sz="2800" b="1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94085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409293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581912"/>
            <a:ext cx="8311896" cy="4572676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800" b="1" baseline="0">
                <a:solidFill>
                  <a:srgbClr val="595959"/>
                </a:solidFill>
              </a:defRPr>
            </a:lvl1pPr>
            <a:lvl2pPr marL="276225" indent="-276225">
              <a:spcBef>
                <a:spcPts val="600"/>
              </a:spcBef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574675" indent="-287338">
              <a:buClr>
                <a:schemeClr val="accent2"/>
              </a:buClr>
              <a:defRPr sz="1600"/>
            </a:lvl3pPr>
            <a:lvl4pPr marL="862013" indent="-287338">
              <a:defRPr sz="1500"/>
            </a:lvl4pPr>
            <a:lvl5pPr marL="1147763" indent="-285750">
              <a:buClr>
                <a:srgbClr val="595959"/>
              </a:buClr>
              <a:buFont typeface="Arial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33565" y="226695"/>
            <a:ext cx="8311896" cy="7132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36092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581912"/>
            <a:ext cx="8311896" cy="376284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lang="en-US" sz="1800" b="1" kern="1200" baseline="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  <a:lvl2pPr marL="276225" indent="-276225">
              <a:spcBef>
                <a:spcPts val="600"/>
              </a:spcBef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574675" indent="-287338">
              <a:buClr>
                <a:schemeClr val="accent2"/>
              </a:buClr>
              <a:defRPr sz="1600"/>
            </a:lvl3pPr>
            <a:lvl4pPr marL="862013" indent="-287338">
              <a:defRPr sz="1500"/>
            </a:lvl4pPr>
            <a:lvl5pPr marL="1147763" indent="-285750">
              <a:buClr>
                <a:schemeClr val="accent1"/>
              </a:buClr>
              <a:buFont typeface="Arial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29768" y="2133600"/>
            <a:ext cx="8311896" cy="4163683"/>
          </a:xfrm>
        </p:spPr>
        <p:txBody>
          <a:bodyPr/>
          <a:lstStyle>
            <a:lvl1pPr>
              <a:spcBef>
                <a:spcPts val="1200"/>
              </a:spcBef>
              <a:buFontTx/>
              <a:buNone/>
              <a:defRPr sz="1800" b="0">
                <a:solidFill>
                  <a:schemeClr val="tx2"/>
                </a:solidFill>
              </a:defRPr>
            </a:lvl1pPr>
            <a:lvl2pPr marL="276225" indent="-276225">
              <a:spcBef>
                <a:spcPts val="600"/>
              </a:spcBef>
              <a:buFont typeface="Arial" pitchFamily="34" charset="0"/>
              <a:buChar char="•"/>
              <a:defRPr sz="1800" b="0">
                <a:solidFill>
                  <a:schemeClr val="tx2"/>
                </a:solidFill>
              </a:defRPr>
            </a:lvl2pPr>
            <a:lvl3pPr marL="574675" indent="-287338">
              <a:buClr>
                <a:schemeClr val="accent2"/>
              </a:buClr>
              <a:defRPr sz="1600" b="0">
                <a:solidFill>
                  <a:schemeClr val="tx2"/>
                </a:solidFill>
              </a:defRPr>
            </a:lvl3pPr>
            <a:lvl4pPr marL="862013" indent="-287338">
              <a:defRPr sz="1500" b="0">
                <a:solidFill>
                  <a:schemeClr val="tx2"/>
                </a:solidFill>
              </a:defRPr>
            </a:lvl4pPr>
            <a:lvl5pPr marL="1147763" indent="-285750">
              <a:buClr>
                <a:srgbClr val="595959"/>
              </a:buClr>
              <a:buFont typeface="Arial" panose="020B0604020202020204" pitchFamily="34" charset="0"/>
              <a:buChar char="•"/>
              <a:defRPr sz="1500" b="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33565" y="226695"/>
            <a:ext cx="8311896" cy="7132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20143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68" y="1437459"/>
            <a:ext cx="8311896" cy="451516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buFontTx/>
              <a:buNone/>
              <a:defRPr sz="1700" b="0">
                <a:solidFill>
                  <a:schemeClr val="tx2"/>
                </a:solidFill>
              </a:defRPr>
            </a:lvl1pPr>
            <a:lvl2pPr marL="276225" indent="-276225">
              <a:spcBef>
                <a:spcPts val="600"/>
              </a:spcBef>
              <a:buFont typeface="Arial" pitchFamily="34" charset="0"/>
              <a:buChar char="•"/>
              <a:defRPr sz="1800">
                <a:solidFill>
                  <a:schemeClr val="tx2"/>
                </a:solidFill>
              </a:defRPr>
            </a:lvl2pPr>
            <a:lvl3pPr marL="574675" indent="-287338">
              <a:buClr>
                <a:schemeClr val="accent2"/>
              </a:buClr>
              <a:defRPr sz="1600"/>
            </a:lvl3pPr>
            <a:lvl4pPr marL="862013" indent="-287338">
              <a:defRPr sz="1500"/>
            </a:lvl4pPr>
            <a:lvl5pPr marL="1147763" indent="-285750">
              <a:buClr>
                <a:schemeClr val="accent1"/>
              </a:buClr>
              <a:buFont typeface="Arial" pitchFamily="34" charset="0"/>
              <a:buChar char="•"/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29768" y="1888975"/>
            <a:ext cx="8311896" cy="4304791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33565" y="226695"/>
            <a:ext cx="8311896" cy="7132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94170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33565" y="226695"/>
            <a:ext cx="8311896" cy="71323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>
              <a:lnSpc>
                <a:spcPct val="100000"/>
              </a:lnSpc>
            </a:pPr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246979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42978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 5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75642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9479"/>
            <a:ext cx="7886397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1" y="1561501"/>
            <a:ext cx="7886397" cy="434964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279425" indent="-279425">
              <a:buFont typeface="Arial"/>
              <a:buChar char="•"/>
              <a:defRPr sz="1500">
                <a:solidFill>
                  <a:srgbClr val="414042"/>
                </a:solidFill>
              </a:defRPr>
            </a:lvl2pPr>
            <a:lvl3pPr marL="562027" indent="-279425">
              <a:buFont typeface="Courier New"/>
              <a:buChar char="o"/>
              <a:defRPr sz="1500">
                <a:solidFill>
                  <a:srgbClr val="414042"/>
                </a:solidFill>
              </a:defRPr>
            </a:lvl3pPr>
            <a:lvl4pPr marL="279425" indent="-279425">
              <a:buFont typeface="Arial"/>
              <a:buChar char="•"/>
              <a:defRPr sz="1800">
                <a:solidFill>
                  <a:srgbClr val="414042"/>
                </a:solidFill>
              </a:defRPr>
            </a:lvl4pPr>
            <a:lvl5pPr marL="279425" indent="-279425">
              <a:buFont typeface="Arial"/>
              <a:buChar char="•"/>
              <a:defRPr sz="1800">
                <a:solidFill>
                  <a:srgbClr val="4140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68300" y="6413500"/>
            <a:ext cx="2317750" cy="44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83297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13" name="Rectangle 12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5272490"/>
            <a:ext cx="8311896" cy="389593"/>
          </a:xfrm>
        </p:spPr>
        <p:txBody>
          <a:bodyPr>
            <a:noAutofit/>
          </a:bodyPr>
          <a:lstStyle>
            <a:lvl1pPr marL="0" indent="0" algn="l">
              <a:buNone/>
              <a:defRPr lang="en-US" sz="22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5662083"/>
            <a:ext cx="8311896" cy="350982"/>
          </a:xfrm>
        </p:spPr>
        <p:txBody>
          <a:bodyPr>
            <a:noAutofit/>
          </a:bodyPr>
          <a:lstStyle>
            <a:lvl1pPr marL="0" indent="0">
              <a:buFontTx/>
              <a:buNone/>
              <a:defRPr lang="en-US" sz="1300" b="0" kern="1200" dirty="0">
                <a:solidFill>
                  <a:schemeClr val="bg2">
                    <a:lumMod val="50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13697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1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31" name="Rectangle 30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963689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-1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2" name="Rectangle 21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08478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-1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22" name="Rectangle 21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83743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01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5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 rot="16200000">
            <a:off x="3482431" y="617698"/>
            <a:ext cx="2179136" cy="9143999"/>
          </a:xfrm>
          <a:prstGeom prst="rect">
            <a:avLst/>
          </a:prstGeom>
          <a:solidFill>
            <a:srgbClr val="FFFFFF">
              <a:alpha val="84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111125" dist="50800" dir="2700000" algn="tl" rotWithShape="0">
              <a:srgbClr val="A1ABD7">
                <a:alpha val="24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4112472"/>
            <a:ext cx="9144000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sp>
        <p:nvSpPr>
          <p:cNvPr id="33" name="Rectangle 32"/>
          <p:cNvSpPr/>
          <p:nvPr/>
        </p:nvSpPr>
        <p:spPr>
          <a:xfrm rot="16200000">
            <a:off x="709942" y="3409906"/>
            <a:ext cx="2161730" cy="3581612"/>
          </a:xfrm>
          <a:prstGeom prst="rect">
            <a:avLst/>
          </a:prstGeom>
          <a:gradFill flip="none" rotWithShape="0">
            <a:gsLst>
              <a:gs pos="0">
                <a:srgbClr val="FFFFFF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"/>
              <a:cs typeface="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768" y="4361688"/>
            <a:ext cx="8311896" cy="584235"/>
          </a:xfrm>
        </p:spPr>
        <p:txBody>
          <a:bodyPr vert="horz" lIns="0" tIns="0" rIns="0" bIns="0" rtlCol="0" anchor="ctr">
            <a:noAutofit/>
          </a:bodyPr>
          <a:lstStyle>
            <a:lvl1pPr>
              <a:defRPr lang="en-US" sz="2900" dirty="0">
                <a:solidFill>
                  <a:schemeClr val="tx2"/>
                </a:solidFill>
                <a:ea typeface="+mj-ea"/>
              </a:defRPr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60308"/>
      </p:ext>
    </p:extLst>
  </p:cSld>
  <p:clrMapOvr>
    <a:masterClrMapping/>
  </p:clrMapOvr>
  <p:transition>
    <p:wipe dir="r"/>
  </p:transition>
  <p:extLst mod="1"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3" orient="horz" pos="379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9768" y="228600"/>
            <a:ext cx="8311896" cy="713232"/>
          </a:xfrm>
        </p:spPr>
        <p:txBody>
          <a:bodyPr tIns="0" bIns="0" anchor="b" anchorCtr="0">
            <a:noAutofit/>
          </a:bodyPr>
          <a:lstStyle>
            <a:lvl1pPr algn="l">
              <a:lnSpc>
                <a:spcPct val="100000"/>
              </a:lnSpc>
              <a:defRPr lang="en-US" sz="2200" b="0" kern="120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228600" y="6451600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630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64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9768" y="226695"/>
            <a:ext cx="8311896" cy="7132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768" y="1583255"/>
            <a:ext cx="8311896" cy="43249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 algn="l" defTabSz="457200" rtl="0" eaLnBrk="1" latinLnBrk="0" hangingPunct="1">
              <a:spcBef>
                <a:spcPts val="1200"/>
              </a:spcBef>
              <a:buFontTx/>
              <a:buNone/>
            </a:pPr>
            <a:r>
              <a:rPr lang="en-US" dirty="0"/>
              <a:t>Click to edit Master text styles</a:t>
            </a:r>
          </a:p>
          <a:p>
            <a:pPr marL="276225" lvl="1" indent="-276225" algn="l" defTabSz="457200" rtl="0" eaLnBrk="1" latinLnBrk="0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Second level</a:t>
            </a:r>
          </a:p>
          <a:p>
            <a:pPr marL="574675" lvl="2" indent="-287338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</a:pPr>
            <a:r>
              <a:rPr lang="en-US" dirty="0"/>
              <a:t>Third level</a:t>
            </a:r>
          </a:p>
          <a:p>
            <a:pPr marL="862013" lvl="3" indent="-287338" algn="l" defTabSz="457200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en-US" dirty="0"/>
              <a:t>Fourth level</a:t>
            </a:r>
          </a:p>
          <a:p>
            <a:pPr marL="1147763" lvl="4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6553200" y="6365187"/>
            <a:ext cx="2188464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A085A0-3A3D-6540-B0AC-0588E66301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38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708" r:id="rId3"/>
    <p:sldLayoutId id="2147483709" r:id="rId4"/>
    <p:sldLayoutId id="2147483687" r:id="rId5"/>
    <p:sldLayoutId id="2147483697" r:id="rId6"/>
    <p:sldLayoutId id="2147483698" r:id="rId7"/>
    <p:sldLayoutId id="2147483696" r:id="rId8"/>
    <p:sldLayoutId id="2147483699" r:id="rId9"/>
    <p:sldLayoutId id="2147483700" r:id="rId10"/>
    <p:sldLayoutId id="2147483704" r:id="rId11"/>
    <p:sldLayoutId id="2147483662" r:id="rId12"/>
    <p:sldLayoutId id="2147483705" r:id="rId13"/>
    <p:sldLayoutId id="2147483666" r:id="rId14"/>
    <p:sldLayoutId id="2147483669" r:id="rId15"/>
    <p:sldLayoutId id="2147483667" r:id="rId16"/>
    <p:sldLayoutId id="2147483673" r:id="rId17"/>
    <p:sldLayoutId id="2147483712" r:id="rId18"/>
    <p:sldLayoutId id="2147483711" r:id="rId19"/>
  </p:sldLayoutIdLst>
  <p:transition>
    <p:wipe dir="r"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lang="en-US" sz="2200" b="0" kern="1200" dirty="0">
          <a:solidFill>
            <a:srgbClr val="595959"/>
          </a:solidFill>
          <a:latin typeface="Arial"/>
          <a:ea typeface="+mn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Tx/>
        <a:buFont typeface="Arial"/>
        <a:buChar char="•"/>
        <a:defRPr lang="en-US" sz="1800" b="1" kern="1200" dirty="0" smtClean="0">
          <a:solidFill>
            <a:schemeClr val="accent2"/>
          </a:solidFill>
          <a:latin typeface="Arial"/>
          <a:ea typeface="+mn-ea"/>
          <a:cs typeface="Arial"/>
        </a:defRPr>
      </a:lvl1pPr>
      <a:lvl2pPr marL="285750" indent="-285750" algn="l" defTabSz="457200" rtl="0" eaLnBrk="1" latinLnBrk="0" hangingPunct="1">
        <a:spcBef>
          <a:spcPct val="20000"/>
        </a:spcBef>
        <a:buClrTx/>
        <a:buFont typeface="Arial"/>
        <a:buChar char="–"/>
        <a:defRPr lang="en-US" sz="1800" kern="1200" dirty="0" smtClean="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Tx/>
        <a:buFont typeface="Arial"/>
        <a:buChar char="•"/>
        <a:defRPr lang="en-US" sz="1600" kern="1200" dirty="0" smtClean="0">
          <a:solidFill>
            <a:srgbClr val="595959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Tx/>
        <a:buFont typeface="Arial"/>
        <a:buChar char="–"/>
        <a:defRPr lang="en-US" sz="1500" kern="1200" dirty="0" smtClean="0">
          <a:solidFill>
            <a:srgbClr val="595959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Tx/>
        <a:buFont typeface="Arial"/>
        <a:buChar char="»"/>
        <a:defRPr lang="en-US" sz="1500" kern="1200" dirty="0">
          <a:solidFill>
            <a:srgbClr val="595959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64" userDrawn="1">
          <p15:clr>
            <a:srgbClr val="F26B43"/>
          </p15:clr>
        </p15:guide>
        <p15:guide id="2" orient="horz" pos="4262" userDrawn="1">
          <p15:clr>
            <a:srgbClr val="F26B43"/>
          </p15:clr>
        </p15:guide>
        <p15:guide id="3" pos="54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9768" y="226695"/>
            <a:ext cx="8311896" cy="7132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768" y="1583255"/>
            <a:ext cx="8311896" cy="43249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0" lvl="0" indent="0" algn="l" defTabSz="457200" rtl="0" eaLnBrk="1" latinLnBrk="0" hangingPunct="1">
              <a:spcBef>
                <a:spcPts val="1200"/>
              </a:spcBef>
              <a:buFontTx/>
              <a:buNone/>
            </a:pPr>
            <a:r>
              <a:rPr lang="en-US" dirty="0"/>
              <a:t>Click to edit Master text styles</a:t>
            </a:r>
          </a:p>
          <a:p>
            <a:pPr marL="276225" lvl="1" indent="-276225" algn="l" defTabSz="457200" rtl="0" eaLnBrk="1" latinLnBrk="0" hangingPunct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Second level</a:t>
            </a:r>
          </a:p>
          <a:p>
            <a:pPr marL="574675" lvl="2" indent="-287338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</a:pPr>
            <a:r>
              <a:rPr lang="en-US" dirty="0"/>
              <a:t>Third level</a:t>
            </a:r>
          </a:p>
          <a:p>
            <a:pPr marL="862013" lvl="3" indent="-287338" algn="l" defTabSz="457200" rtl="0" eaLnBrk="1" latinLnBrk="0" hangingPunct="1">
              <a:spcBef>
                <a:spcPct val="20000"/>
              </a:spcBef>
              <a:buFont typeface="Arial"/>
              <a:buChar char="–"/>
            </a:pPr>
            <a:r>
              <a:rPr lang="en-US" dirty="0"/>
              <a:t>Fourth level</a:t>
            </a:r>
          </a:p>
          <a:p>
            <a:pPr marL="1147763" lvl="4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</a:pPr>
            <a:r>
              <a:rPr lang="en-US" dirty="0"/>
              <a:t>Fifth level</a:t>
            </a:r>
          </a:p>
        </p:txBody>
      </p:sp>
      <p:pic>
        <p:nvPicPr>
          <p:cNvPr id="11" name="Picture 10" descr="ellucian logo color.png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23" y="6488344"/>
            <a:ext cx="1011504" cy="228600"/>
          </a:xfrm>
          <a:prstGeom prst="rect">
            <a:avLst/>
          </a:prstGeom>
        </p:spPr>
      </p:pic>
      <p:sp>
        <p:nvSpPr>
          <p:cNvPr id="12" name="Footer Placeholder 4"/>
          <p:cNvSpPr txBox="1">
            <a:spLocks/>
          </p:cNvSpPr>
          <p:nvPr userDrawn="1"/>
        </p:nvSpPr>
        <p:spPr>
          <a:xfrm>
            <a:off x="1726900" y="6603745"/>
            <a:ext cx="444973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marL="0" algn="l" defTabSz="914400" rtl="0" eaLnBrk="1" latinLnBrk="0" hangingPunct="1">
              <a:def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© 2017 ELLUCIAN.</a:t>
            </a: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6553200" y="6365187"/>
            <a:ext cx="2188464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rgbClr val="7F7F7F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A085A0-3A3D-6540-B0AC-0588E66301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88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</p:sldLayoutIdLst>
  <p:transition>
    <p:wipe dir="r"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lang="en-US" sz="2200" b="0" kern="1200" dirty="0">
          <a:solidFill>
            <a:srgbClr val="595959"/>
          </a:solidFill>
          <a:latin typeface="Arial"/>
          <a:ea typeface="+mn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lang="en-US" sz="1800" b="1" kern="1200" dirty="0" smtClean="0">
          <a:solidFill>
            <a:schemeClr val="accent2"/>
          </a:solidFill>
          <a:latin typeface="Arial"/>
          <a:ea typeface="+mn-ea"/>
          <a:cs typeface="Arial"/>
        </a:defRPr>
      </a:lvl1pPr>
      <a:lvl2pPr marL="285750" indent="-285750" algn="l" defTabSz="457200" rtl="0" eaLnBrk="1" latinLnBrk="0" hangingPunct="1">
        <a:spcBef>
          <a:spcPct val="20000"/>
        </a:spcBef>
        <a:buFont typeface="Arial"/>
        <a:buChar char="–"/>
        <a:defRPr lang="en-US" sz="1800" kern="1200" dirty="0" smtClean="0">
          <a:solidFill>
            <a:schemeClr val="tx2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lang="en-US" sz="1600" kern="1200" dirty="0" smtClean="0">
          <a:solidFill>
            <a:srgbClr val="595959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lang="en-US" sz="1500" kern="1200" dirty="0" smtClean="0">
          <a:solidFill>
            <a:srgbClr val="595959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en-US" sz="1500" kern="1200" dirty="0">
          <a:solidFill>
            <a:srgbClr val="595959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64">
          <p15:clr>
            <a:srgbClr val="F26B43"/>
          </p15:clr>
        </p15:guide>
        <p15:guide id="2" orient="horz" pos="4262">
          <p15:clr>
            <a:srgbClr val="F26B43"/>
          </p15:clr>
        </p15:guide>
        <p15:guide id="3" pos="54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77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74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73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72.jpeg"/><Relationship Id="rId9" Type="http://schemas.openxmlformats.org/officeDocument/2006/relationships/diagramLayout" Target="../diagrams/layout1.xml"/><Relationship Id="rId14" Type="http://schemas.openxmlformats.org/officeDocument/2006/relationships/image" Target="../media/image7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lucian.com/banner9guid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hyperlink" Target="https://banner9guide.ellucian.com/content/ellucian-live-videos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lucian.com/ecommunities" TargetMode="External"/><Relationship Id="rId3" Type="http://schemas.openxmlformats.org/officeDocument/2006/relationships/hyperlink" Target="http://event.on24.com/wcc/r/1370106/BBB07C708ED99104AC084125E0CD00A5" TargetMode="External"/><Relationship Id="rId7" Type="http://schemas.openxmlformats.org/officeDocument/2006/relationships/hyperlink" Target="https://www.youtube.com/watch?v=DyTvgSZ-QtI&amp;feature=youtu.b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youtu.be/V8iDzolh3Dg" TargetMode="External"/><Relationship Id="rId5" Type="http://schemas.openxmlformats.org/officeDocument/2006/relationships/hyperlink" Target="http://event.on24.com/wcc/r/1370109/B5B1F34B8F5118EE734BC7CBFD3D62D2" TargetMode="External"/><Relationship Id="rId10" Type="http://schemas.openxmlformats.org/officeDocument/2006/relationships/image" Target="../media/image40.png"/><Relationship Id="rId4" Type="http://schemas.openxmlformats.org/officeDocument/2006/relationships/hyperlink" Target="http://event.on24.com/wcc/r/1370107/F1938FAEA071B40D7C7B1C02C48DC00A" TargetMode="External"/><Relationship Id="rId9" Type="http://schemas.openxmlformats.org/officeDocument/2006/relationships/hyperlink" Target="http://www.ellucian.com/Support-and-Training/Course-Catalog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Student and Financial Aid Focus for Banner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9162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65" y="431235"/>
            <a:ext cx="8311896" cy="713232"/>
          </a:xfrm>
        </p:spPr>
        <p:txBody>
          <a:bodyPr/>
          <a:lstStyle/>
          <a:p>
            <a:r>
              <a:rPr lang="en-US" dirty="0"/>
              <a:t>Supporting Constituents On The Go With All Devices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Picture 2" descr="cid:image001.png@01D0A8F0.1293FC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610" y="1616240"/>
            <a:ext cx="4447621" cy="1078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270974" y="3603686"/>
            <a:ext cx="1713898" cy="2790785"/>
            <a:chOff x="6400800" y="1600200"/>
            <a:chExt cx="2304915" cy="3967698"/>
          </a:xfrm>
        </p:grpSpPr>
        <p:pic>
          <p:nvPicPr>
            <p:cNvPr id="18" name="Picture 17" descr="Mobile1 copy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8138" y="2169795"/>
              <a:ext cx="1653862" cy="2935605"/>
            </a:xfrm>
            <a:prstGeom prst="rect">
              <a:avLst/>
            </a:prstGeom>
          </p:spPr>
        </p:pic>
        <p:pic>
          <p:nvPicPr>
            <p:cNvPr id="19" name="Picture 18" descr="android_frame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400800" y="1600200"/>
              <a:ext cx="2304915" cy="396769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773743" y="3218424"/>
            <a:ext cx="2351869" cy="3279622"/>
            <a:chOff x="-156644" y="2049945"/>
            <a:chExt cx="3114675" cy="4629151"/>
          </a:xfrm>
        </p:grpSpPr>
        <p:pic>
          <p:nvPicPr>
            <p:cNvPr id="21" name="Picture 2" descr="http://www.tenstickers.co.uk/wall-stickers/img/preview/black-ipad-air-whiteboard-sticker-630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6644" y="2049945"/>
              <a:ext cx="3114675" cy="4629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9982" y="2410274"/>
              <a:ext cx="2941350" cy="3841057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4985451" y="1238851"/>
            <a:ext cx="3254771" cy="19978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Watches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57486" y="3154370"/>
            <a:ext cx="3254771" cy="19978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Phones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10265" y="2872264"/>
            <a:ext cx="3254771" cy="199785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Tablets</a:t>
            </a:r>
          </a:p>
        </p:txBody>
      </p:sp>
      <p:graphicFrame>
        <p:nvGraphicFramePr>
          <p:cNvPr id="26" name="Diagram 25"/>
          <p:cNvGraphicFramePr/>
          <p:nvPr>
            <p:extLst/>
          </p:nvPr>
        </p:nvGraphicFramePr>
        <p:xfrm>
          <a:off x="-154651" y="709861"/>
          <a:ext cx="4510083" cy="3076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018798" y="3656496"/>
            <a:ext cx="1332903" cy="2737975"/>
            <a:chOff x="5919521" y="1609940"/>
            <a:chExt cx="2031326" cy="4208581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9521" y="1609940"/>
              <a:ext cx="2031326" cy="4208581"/>
            </a:xfrm>
            <a:prstGeom prst="round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764" y="2203704"/>
              <a:ext cx="1681084" cy="2990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228600" y="883251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528106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Release 9 Administrative Improvements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620FA-0C2A-E640-B44B-13716FC5C78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::FP - SCREENSHOTS:080912:SPAIDEN1_ORCL.JPG"/>
          <p:cNvPicPr/>
          <p:nvPr/>
        </p:nvPicPr>
        <p:blipFill rotWithShape="1">
          <a:blip r:embed="rId3"/>
          <a:srcRect r="1390" b="11217"/>
          <a:stretch/>
        </p:blipFill>
        <p:spPr bwMode="auto">
          <a:xfrm>
            <a:off x="146810" y="1562543"/>
            <a:ext cx="7962020" cy="5158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46810" y="1208821"/>
            <a:ext cx="1987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Old Oracle Forms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44977" y="1208821"/>
            <a:ext cx="7856145" cy="5616836"/>
            <a:chOff x="825468" y="1198039"/>
            <a:chExt cx="7856145" cy="5616836"/>
          </a:xfrm>
        </p:grpSpPr>
        <p:sp>
          <p:nvSpPr>
            <p:cNvPr id="8" name="TextBox 7"/>
            <p:cNvSpPr txBox="1"/>
            <p:nvPr/>
          </p:nvSpPr>
          <p:spPr>
            <a:xfrm>
              <a:off x="3678292" y="1198039"/>
              <a:ext cx="36369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New Admin Transformed Page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825468" y="1588934"/>
              <a:ext cx="7856145" cy="5225941"/>
              <a:chOff x="3701843" y="1632059"/>
              <a:chExt cx="5454494" cy="3912872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01843" y="1632059"/>
                <a:ext cx="5454494" cy="3912872"/>
              </a:xfrm>
              <a:prstGeom prst="rect">
                <a:avLst/>
              </a:prstGeom>
              <a:ln>
                <a:solidFill>
                  <a:srgbClr val="BFBFBF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Rectangle 8"/>
              <p:cNvSpPr/>
              <p:nvPr/>
            </p:nvSpPr>
            <p:spPr>
              <a:xfrm>
                <a:off x="7574507" y="1682333"/>
                <a:ext cx="504968" cy="146467"/>
              </a:xfrm>
              <a:prstGeom prst="rect">
                <a:avLst/>
              </a:prstGeom>
              <a:solidFill>
                <a:srgbClr val="FBFBFB"/>
              </a:solidFill>
              <a:ln>
                <a:solidFill>
                  <a:srgbClr val="FBFBF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0011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2267"/>
            <a:ext cx="9144000" cy="4691743"/>
          </a:xfrm>
          <a:prstGeom prst="rect">
            <a:avLst/>
          </a:prstGeom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Enhanced User Interface</a:t>
            </a:r>
            <a:endParaRPr lang="en-US" sz="2800" dirty="0"/>
          </a:p>
        </p:txBody>
      </p:sp>
      <p:sp>
        <p:nvSpPr>
          <p:cNvPr id="5" name="Rounded Rectangle 4"/>
          <p:cNvSpPr/>
          <p:nvPr/>
        </p:nvSpPr>
        <p:spPr>
          <a:xfrm>
            <a:off x="0" y="5278189"/>
            <a:ext cx="3320143" cy="743470"/>
          </a:xfrm>
          <a:prstGeom prst="roundRect">
            <a:avLst/>
          </a:prstGeom>
          <a:noFill/>
          <a:ln w="25400">
            <a:solidFill>
              <a:srgbClr val="6426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96714" y="5184900"/>
            <a:ext cx="2808886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Page navigation, total number of records and table and field information; can be used on tablet or desktop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705600" y="1360713"/>
            <a:ext cx="2494059" cy="892539"/>
          </a:xfrm>
          <a:prstGeom prst="roundRect">
            <a:avLst/>
          </a:prstGeom>
          <a:noFill/>
          <a:ln w="25400">
            <a:solidFill>
              <a:srgbClr val="6426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08371" y="3658240"/>
            <a:ext cx="203562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Standard tools and logout information.</a:t>
            </a:r>
          </a:p>
        </p:txBody>
      </p:sp>
      <p:cxnSp>
        <p:nvCxnSpPr>
          <p:cNvPr id="10" name="Straight Arrow Connector 9"/>
          <p:cNvCxnSpPr>
            <a:endCxn id="8" idx="2"/>
          </p:cNvCxnSpPr>
          <p:nvPr/>
        </p:nvCxnSpPr>
        <p:spPr>
          <a:xfrm flipV="1">
            <a:off x="7904412" y="2253252"/>
            <a:ext cx="48218" cy="1404989"/>
          </a:xfrm>
          <a:prstGeom prst="straightConnector1">
            <a:avLst/>
          </a:prstGeom>
          <a:ln>
            <a:solidFill>
              <a:srgbClr val="6426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1"/>
            <a:endCxn id="5" idx="3"/>
          </p:cNvCxnSpPr>
          <p:nvPr/>
        </p:nvCxnSpPr>
        <p:spPr>
          <a:xfrm flipH="1" flipV="1">
            <a:off x="3320143" y="5649924"/>
            <a:ext cx="576571" cy="273640"/>
          </a:xfrm>
          <a:prstGeom prst="straightConnector1">
            <a:avLst/>
          </a:prstGeom>
          <a:ln>
            <a:solidFill>
              <a:srgbClr val="64267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0671257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0398"/>
            <a:ext cx="9148762" cy="4471774"/>
          </a:xfrm>
          <a:prstGeom prst="rect">
            <a:avLst/>
          </a:prstGeom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Navigation -</a:t>
            </a:r>
            <a:br>
              <a:rPr lang="en-US" dirty="0"/>
            </a:br>
            <a:r>
              <a:rPr lang="en-US" dirty="0"/>
              <a:t>Release 9 Administrative Improvements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393253" y="4102961"/>
            <a:ext cx="929533" cy="23043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1027" y="4312371"/>
            <a:ext cx="165461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Set your own background image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2388" y="1630406"/>
            <a:ext cx="2112283" cy="307580"/>
          </a:xfrm>
          <a:prstGeom prst="roundRect">
            <a:avLst/>
          </a:prstGeom>
          <a:noFill/>
          <a:ln w="25400">
            <a:solidFill>
              <a:srgbClr val="64267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027" y="2280736"/>
            <a:ext cx="115011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Add your institution name</a:t>
            </a:r>
          </a:p>
        </p:txBody>
      </p:sp>
      <p:cxnSp>
        <p:nvCxnSpPr>
          <p:cNvPr id="11" name="Straight Arrow Connector 10"/>
          <p:cNvCxnSpPr>
            <a:endCxn id="6" idx="2"/>
          </p:cNvCxnSpPr>
          <p:nvPr/>
        </p:nvCxnSpPr>
        <p:spPr>
          <a:xfrm flipV="1">
            <a:off x="1393253" y="1937986"/>
            <a:ext cx="345277" cy="3427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6208295" y="2947737"/>
            <a:ext cx="1696117" cy="3538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88036" y="3280539"/>
            <a:ext cx="209876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Search for and open new and legacy Banner forms using normal language or seven character abbreviation.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" y="1175836"/>
            <a:ext cx="80325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140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Personalized Banner Admin Landing Page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1404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20720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415925" y="1394206"/>
            <a:ext cx="7894320" cy="4919472"/>
            <a:chOff x="765430" y="1556706"/>
            <a:chExt cx="7894320" cy="49194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430" y="1556706"/>
              <a:ext cx="7894320" cy="4919472"/>
            </a:xfrm>
            <a:prstGeom prst="rect">
              <a:avLst/>
            </a:prstGeom>
            <a:ln>
              <a:solidFill>
                <a:srgbClr val="BFBFB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963" y="2559006"/>
              <a:ext cx="6826437" cy="163786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Registration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2951" y="1427630"/>
            <a:ext cx="3217272" cy="470847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67167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Registration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34145"/>
            <a:ext cx="3949246" cy="4578293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414042"/>
                </a:solidFill>
              </a:rPr>
              <a:t>Color coded calendar</a:t>
            </a:r>
          </a:p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414042"/>
                </a:solidFill>
              </a:rPr>
              <a:t>Lookup </a:t>
            </a:r>
            <a:r>
              <a:rPr lang="en-US" sz="2000" b="0" dirty="0">
                <a:solidFill>
                  <a:srgbClr val="414042"/>
                </a:solidFill>
              </a:rPr>
              <a:t>and register </a:t>
            </a:r>
            <a:br>
              <a:rPr lang="en-US" sz="2000" b="0" dirty="0">
                <a:solidFill>
                  <a:srgbClr val="414042"/>
                </a:solidFill>
              </a:rPr>
            </a:br>
            <a:r>
              <a:rPr lang="en-US" sz="2000" b="0" dirty="0">
                <a:solidFill>
                  <a:srgbClr val="414042"/>
                </a:solidFill>
              </a:rPr>
              <a:t>for courses all on </a:t>
            </a:r>
            <a:br>
              <a:rPr lang="en-US" sz="2000" b="0" dirty="0">
                <a:solidFill>
                  <a:srgbClr val="414042"/>
                </a:solidFill>
              </a:rPr>
            </a:br>
            <a:r>
              <a:rPr lang="en-US" sz="2000" b="0" dirty="0">
                <a:solidFill>
                  <a:srgbClr val="414042"/>
                </a:solidFill>
              </a:rPr>
              <a:t>one screen </a:t>
            </a:r>
          </a:p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414042"/>
                </a:solidFill>
              </a:rPr>
              <a:t>Course details</a:t>
            </a:r>
          </a:p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414042"/>
                </a:solidFill>
              </a:rPr>
              <a:t>Email schedule </a:t>
            </a:r>
            <a:endParaRPr lang="en-US" sz="2000" b="0" dirty="0" smtClean="0">
              <a:solidFill>
                <a:srgbClr val="414042"/>
              </a:solidFill>
            </a:endParaRPr>
          </a:p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rgbClr val="414042"/>
                </a:solidFill>
              </a:rPr>
              <a:t>Easy to read on a mobile/tablet device</a:t>
            </a:r>
          </a:p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lang="en-US" sz="2000" b="0" dirty="0">
              <a:solidFill>
                <a:srgbClr val="414042"/>
              </a:solidFill>
            </a:endParaRPr>
          </a:p>
          <a:p>
            <a:pPr>
              <a:spcBef>
                <a:spcPts val="2000"/>
              </a:spcBef>
              <a:buClr>
                <a:srgbClr val="595959"/>
              </a:buClr>
            </a:pPr>
            <a:r>
              <a:rPr lang="en-US" sz="2000" dirty="0"/>
              <a:t>One institution saw a 47 percent decrease in call volume in regards to registration issues after </a:t>
            </a:r>
            <a:r>
              <a:rPr lang="en-US" sz="2000" dirty="0" smtClean="0"/>
              <a:t>implementing</a:t>
            </a:r>
            <a:endParaRPr lang="en-US" sz="2000" b="0" dirty="0">
              <a:solidFill>
                <a:srgbClr val="414042"/>
              </a:solidFill>
            </a:endParaRPr>
          </a:p>
          <a:p>
            <a:pPr>
              <a:spcBef>
                <a:spcPts val="2000"/>
              </a:spcBef>
              <a:buClr>
                <a:srgbClr val="595959"/>
              </a:buClr>
            </a:pPr>
            <a:endParaRPr lang="en-US" sz="2000" b="0" dirty="0" smtClean="0">
              <a:solidFill>
                <a:srgbClr val="414042"/>
              </a:solidFill>
            </a:endParaRPr>
          </a:p>
          <a:p>
            <a:pPr>
              <a:spcBef>
                <a:spcPts val="2000"/>
              </a:spcBef>
              <a:buClr>
                <a:srgbClr val="595959"/>
              </a:buClr>
            </a:pPr>
            <a:endParaRPr lang="en-US" sz="2000" dirty="0" smtClean="0"/>
          </a:p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endParaRPr lang="en-US" sz="2000" b="0" dirty="0">
              <a:solidFill>
                <a:srgbClr val="414042"/>
              </a:solidFill>
            </a:endParaRPr>
          </a:p>
          <a:p>
            <a:pPr marL="0" indent="0">
              <a:spcBef>
                <a:spcPts val="2000"/>
              </a:spcBef>
              <a:buClr>
                <a:schemeClr val="accent1"/>
              </a:buClr>
            </a:pPr>
            <a:endParaRPr lang="en-US" sz="2000" b="0" dirty="0">
              <a:solidFill>
                <a:srgbClr val="414042"/>
              </a:solidFill>
            </a:endParaRPr>
          </a:p>
          <a:p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72" y="1372764"/>
            <a:ext cx="3788228" cy="5050971"/>
          </a:xfrm>
          <a:prstGeom prst="rect">
            <a:avLst/>
          </a:prstGeom>
          <a:ln w="9525">
            <a:solidFill>
              <a:srgbClr val="BFBFB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28600" y="978545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58545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Advising and Student Profile 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594242" y="1529542"/>
            <a:ext cx="4572000" cy="4685046"/>
          </a:xfrm>
        </p:spPr>
        <p:txBody>
          <a:bodyPr>
            <a:noAutofit/>
          </a:bodyPr>
          <a:lstStyle/>
          <a:p>
            <a:pPr marL="0" indent="7938"/>
            <a:r>
              <a:rPr lang="en-US" sz="2400" dirty="0"/>
              <a:t>Advising Profile - Mobile</a:t>
            </a:r>
          </a:p>
          <a:p>
            <a:pPr marL="347472" indent="-347472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414042"/>
                </a:solidFill>
              </a:rPr>
              <a:t>Combines data from 15 different Admin screens into one </a:t>
            </a:r>
          </a:p>
          <a:p>
            <a:pPr marL="347472" indent="-347472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414042"/>
                </a:solidFill>
              </a:rPr>
              <a:t>Advisor, Faculty and Student see the same information</a:t>
            </a:r>
          </a:p>
          <a:p>
            <a:pPr marL="347472" indent="-347472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414042"/>
                </a:solidFill>
              </a:rPr>
              <a:t>Ability to enter Notes</a:t>
            </a:r>
          </a:p>
          <a:p>
            <a:pPr marL="347472" indent="-347472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414042"/>
                </a:solidFill>
              </a:rPr>
              <a:t>Links to academic transcript and  degree planning</a:t>
            </a:r>
          </a:p>
          <a:p>
            <a:pPr marL="347472" indent="-347472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1900" b="0" dirty="0">
                <a:solidFill>
                  <a:srgbClr val="414042"/>
                </a:solidFill>
              </a:rPr>
              <a:t>Those with appropriate privileges can update hold information</a:t>
            </a:r>
            <a:r>
              <a:rPr lang="en-US" sz="1700" b="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1700" b="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700" b="0" dirty="0">
                <a:solidFill>
                  <a:schemeClr val="accent6">
                    <a:lumMod val="50000"/>
                  </a:schemeClr>
                </a:solidFill>
              </a:rPr>
              <a:t>	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475705" y="793399"/>
            <a:ext cx="2740767" cy="5678429"/>
            <a:chOff x="5475705" y="793399"/>
            <a:chExt cx="2740767" cy="567842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705" y="793399"/>
              <a:ext cx="2740767" cy="5678429"/>
            </a:xfrm>
            <a:prstGeom prst="round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596" y="1577832"/>
              <a:ext cx="2308860" cy="4104097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28600" y="1008332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701420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Advising and Student Profile</a:t>
            </a:r>
            <a:endParaRPr lang="en-US" sz="2800" b="1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288924" y="1277394"/>
            <a:ext cx="4085368" cy="5207000"/>
          </a:xfrm>
        </p:spPr>
        <p:txBody>
          <a:bodyPr>
            <a:noAutofit/>
          </a:bodyPr>
          <a:lstStyle/>
          <a:p>
            <a:pPr marL="0" indent="7938"/>
            <a:r>
              <a:rPr lang="en-US" sz="2400" dirty="0"/>
              <a:t>More Time to Advise: Tablet</a:t>
            </a:r>
          </a:p>
          <a:p>
            <a:pPr marL="285750" indent="-28575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414042"/>
                </a:solidFill>
              </a:rPr>
              <a:t>After implementing one institution </a:t>
            </a:r>
            <a:r>
              <a:rPr lang="en-US" dirty="0"/>
              <a:t>reclaimed</a:t>
            </a:r>
            <a:r>
              <a:rPr lang="en-US" b="0" dirty="0"/>
              <a:t> </a:t>
            </a:r>
            <a:r>
              <a:rPr lang="en-US" dirty="0"/>
              <a:t>4 minutes per student per advising session to advise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0" dirty="0">
                <a:solidFill>
                  <a:srgbClr val="414042"/>
                </a:solidFill>
              </a:rPr>
              <a:t>versus navigate through software </a:t>
            </a:r>
          </a:p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14042"/>
                </a:solidFill>
              </a:rPr>
              <a:t>Time Savings: </a:t>
            </a:r>
            <a:r>
              <a:rPr lang="en-US" sz="2000" b="0" dirty="0">
                <a:solidFill>
                  <a:srgbClr val="414042"/>
                </a:solidFill>
              </a:rPr>
              <a:t/>
            </a:r>
            <a:br>
              <a:rPr lang="en-US" sz="2000" b="0" dirty="0">
                <a:solidFill>
                  <a:srgbClr val="414042"/>
                </a:solidFill>
              </a:rPr>
            </a:br>
            <a:r>
              <a:rPr lang="en-US" b="0" dirty="0">
                <a:solidFill>
                  <a:srgbClr val="414042"/>
                </a:solidFill>
              </a:rPr>
              <a:t>7500 enrolled meeting w/each student  only 1 time/year using the new Advising Profile could </a:t>
            </a:r>
            <a:r>
              <a:rPr lang="en-US" b="0" dirty="0"/>
              <a:t>reclaim</a:t>
            </a:r>
            <a:r>
              <a:rPr lang="en-US" b="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/>
              <a:t>500 </a:t>
            </a:r>
            <a:r>
              <a:rPr lang="en-US" b="0" dirty="0"/>
              <a:t>advising hours (12.5 weeks) per year </a:t>
            </a:r>
          </a:p>
          <a:p>
            <a:pPr marL="285750" indent="-28575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414042"/>
                </a:solidFill>
              </a:rPr>
              <a:t>Data from 15 Banner 8 forms in one responsive design page  </a:t>
            </a:r>
          </a:p>
          <a:p>
            <a:pPr marL="285750" indent="-28575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414042"/>
                </a:solidFill>
              </a:rPr>
              <a:t>Version 9.3 includes Hold release functionality </a:t>
            </a:r>
          </a:p>
          <a:p>
            <a:endParaRPr lang="en-US" sz="2000" dirty="0">
              <a:solidFill>
                <a:srgbClr val="64267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331" y="886350"/>
            <a:ext cx="4293064" cy="57240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28600" y="921794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44037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189789" y="841691"/>
            <a:ext cx="2788534" cy="5777393"/>
            <a:chOff x="4634118" y="445098"/>
            <a:chExt cx="3079618" cy="63804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4118" y="445098"/>
              <a:ext cx="3079618" cy="6380473"/>
            </a:xfrm>
            <a:prstGeom prst="round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2841" y="1345281"/>
              <a:ext cx="2573306" cy="4577054"/>
            </a:xfrm>
            <a:prstGeom prst="rect">
              <a:avLst/>
            </a:prstGeom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Tracking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414" y="1587042"/>
            <a:ext cx="3127375" cy="39857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b="1" kern="1200" dirty="0" smtClean="0">
                <a:solidFill>
                  <a:schemeClr val="accent2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800" kern="1200" dirty="0" smtClean="0">
                <a:solidFill>
                  <a:schemeClr val="tx2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600" kern="120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500" kern="1200" dirty="0" smtClean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500" kern="1200" dirty="0">
                <a:solidFill>
                  <a:srgbClr val="595959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0"/>
              </a:spcBef>
              <a:buClr>
                <a:srgbClr val="595959"/>
              </a:buClr>
            </a:pPr>
            <a:r>
              <a:rPr lang="en-US" sz="2000" b="0" dirty="0">
                <a:solidFill>
                  <a:srgbClr val="414042"/>
                </a:solidFill>
              </a:rPr>
              <a:t>Responsive Design</a:t>
            </a:r>
          </a:p>
          <a:p>
            <a:pPr>
              <a:spcBef>
                <a:spcPts val="2000"/>
              </a:spcBef>
              <a:buClr>
                <a:srgbClr val="595959"/>
              </a:buClr>
            </a:pPr>
            <a:r>
              <a:rPr lang="en-US" sz="2000" b="0" dirty="0">
                <a:solidFill>
                  <a:srgbClr val="414042"/>
                </a:solidFill>
              </a:rPr>
              <a:t>Student photos displayed</a:t>
            </a:r>
          </a:p>
          <a:p>
            <a:pPr>
              <a:spcBef>
                <a:spcPts val="2000"/>
              </a:spcBef>
              <a:buClr>
                <a:srgbClr val="595959"/>
              </a:buClr>
            </a:pPr>
            <a:r>
              <a:rPr lang="en-US" sz="2000" b="0" dirty="0">
                <a:solidFill>
                  <a:srgbClr val="414042"/>
                </a:solidFill>
              </a:rPr>
              <a:t>Excel Template for tracking and uploading attendance</a:t>
            </a:r>
          </a:p>
          <a:p>
            <a:pPr marL="0" indent="0">
              <a:spcBef>
                <a:spcPts val="2000"/>
              </a:spcBef>
              <a:buClr>
                <a:schemeClr val="accent1"/>
              </a:buClr>
              <a:buNone/>
            </a:pPr>
            <a:endParaRPr lang="en-US" sz="2000" b="0" dirty="0">
              <a:solidFill>
                <a:srgbClr val="414042"/>
              </a:solidFill>
            </a:endParaRPr>
          </a:p>
          <a:p>
            <a:pPr>
              <a:spcBef>
                <a:spcPts val="2000"/>
              </a:spcBef>
              <a:buClr>
                <a:schemeClr val="accent1"/>
              </a:buClr>
              <a:buFont typeface="Wingdings" charset="2"/>
              <a:buChar char="ü"/>
            </a:pPr>
            <a:endParaRPr lang="en-US" sz="2000" b="0" dirty="0">
              <a:solidFill>
                <a:srgbClr val="414042"/>
              </a:solidFill>
            </a:endParaRPr>
          </a:p>
          <a:p>
            <a:pPr marL="0" indent="0">
              <a:spcBef>
                <a:spcPts val="2000"/>
              </a:spcBef>
              <a:buClr>
                <a:schemeClr val="accent1"/>
              </a:buClr>
            </a:pPr>
            <a:endParaRPr lang="en-US" sz="2000" b="0" dirty="0">
              <a:solidFill>
                <a:srgbClr val="414042"/>
              </a:solidFill>
            </a:endParaRPr>
          </a:p>
          <a:p>
            <a:endParaRPr lang="en-US" sz="22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6228466" y="841691"/>
            <a:ext cx="2788534" cy="5777393"/>
            <a:chOff x="6228466" y="578567"/>
            <a:chExt cx="2915534" cy="6040517"/>
          </a:xfrm>
        </p:grpSpPr>
        <p:grpSp>
          <p:nvGrpSpPr>
            <p:cNvPr id="13" name="Group 12"/>
            <p:cNvGrpSpPr/>
            <p:nvPr/>
          </p:nvGrpSpPr>
          <p:grpSpPr>
            <a:xfrm>
              <a:off x="6228466" y="578567"/>
              <a:ext cx="2915534" cy="6040517"/>
              <a:chOff x="4634118" y="445098"/>
              <a:chExt cx="3079618" cy="638047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4118" y="445098"/>
                <a:ext cx="3079618" cy="6380473"/>
              </a:xfrm>
              <a:prstGeom prst="round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2841" y="1345281"/>
                <a:ext cx="2573306" cy="4577054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71" y="1430788"/>
              <a:ext cx="2436199" cy="4333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2363541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Attendance Tracking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58" y="1828236"/>
            <a:ext cx="8327252" cy="4421884"/>
          </a:xfrm>
          <a:prstGeom prst="rect">
            <a:avLst/>
          </a:prstGeom>
          <a:ln>
            <a:solidFill>
              <a:srgbClr val="BFBFB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6406138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Improved user experience</a:t>
            </a:r>
          </a:p>
          <a:p>
            <a:pPr marL="561975" lvl="1" indent="-285750"/>
            <a:r>
              <a:rPr lang="en-US" dirty="0">
                <a:solidFill>
                  <a:srgbClr val="414042"/>
                </a:solidFill>
              </a:rPr>
              <a:t>Modern, yet familiar, web user interface with standard controls </a:t>
            </a:r>
          </a:p>
          <a:p>
            <a:pPr marL="561975" lvl="1" indent="-285750"/>
            <a:r>
              <a:rPr lang="en-US" dirty="0"/>
              <a:t>Shorter learning curve for occasional users</a:t>
            </a:r>
          </a:p>
          <a:p>
            <a:pPr marL="561975" lvl="1" indent="-285750"/>
            <a:r>
              <a:rPr lang="en-US" dirty="0"/>
              <a:t>Enhanced usability and navigation for power users</a:t>
            </a:r>
          </a:p>
          <a:p>
            <a:pPr marL="561975" lvl="1" indent="-285750"/>
            <a:r>
              <a:rPr lang="en-US" dirty="0"/>
              <a:t>Ability to run in any modern browser</a:t>
            </a:r>
          </a:p>
          <a:p>
            <a:r>
              <a:rPr lang="en-US" dirty="0"/>
              <a:t>Significant reduction in time &amp; cost to maintain Banner</a:t>
            </a:r>
          </a:p>
          <a:p>
            <a:pPr marL="561975" lvl="1" indent="-285750"/>
            <a:r>
              <a:rPr lang="en-US" dirty="0"/>
              <a:t>Ellucian Solution Manager</a:t>
            </a:r>
          </a:p>
          <a:p>
            <a:pPr marL="860425" lvl="2" indent="-285750"/>
            <a:r>
              <a:rPr lang="en-US" dirty="0"/>
              <a:t>Simplifies the upgrade process</a:t>
            </a:r>
          </a:p>
          <a:p>
            <a:pPr marL="860425" lvl="2" indent="-285750"/>
            <a:r>
              <a:rPr lang="en-US" dirty="0"/>
              <a:t>Minimizes system interruptions and risk</a:t>
            </a:r>
          </a:p>
          <a:p>
            <a:pPr marL="860425" lvl="2" indent="-285750"/>
            <a:r>
              <a:rPr lang="en-US" dirty="0"/>
              <a:t>Reduces time and cost for installation and deployment</a:t>
            </a:r>
          </a:p>
          <a:p>
            <a:pPr marL="860425" lvl="2" indent="-285750"/>
            <a:r>
              <a:rPr lang="en-US" dirty="0"/>
              <a:t>Less user testing required</a:t>
            </a:r>
          </a:p>
          <a:p>
            <a:pPr marL="561975" lvl="1" indent="-285750"/>
            <a:r>
              <a:rPr lang="en-US" dirty="0"/>
              <a:t>Modifications replaced with configurations and extensions – eliminates maintenance with upgrades, reduces testing required</a:t>
            </a:r>
          </a:p>
          <a:p>
            <a:pPr marL="561975" lvl="1" indent="-28575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Banner 9</a:t>
            </a:r>
          </a:p>
        </p:txBody>
      </p:sp>
    </p:spTree>
    <p:extLst>
      <p:ext uri="{BB962C8B-B14F-4D97-AF65-F5344CB8AC3E}">
        <p14:creationId xmlns:p14="http://schemas.microsoft.com/office/powerpoint/2010/main" val="3865070419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Faculty Grade Entry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161923" y="2011680"/>
            <a:ext cx="4123319" cy="4202908"/>
          </a:xfrm>
        </p:spPr>
        <p:txBody>
          <a:bodyPr>
            <a:noAutofit/>
          </a:bodyPr>
          <a:lstStyle/>
          <a:p>
            <a:pPr marL="0" indent="7938"/>
            <a:r>
              <a:rPr lang="en-US" sz="2400" dirty="0"/>
              <a:t>Faculty Grade Entry </a:t>
            </a:r>
            <a:r>
              <a:rPr lang="en-US" sz="2400" dirty="0">
                <a:solidFill>
                  <a:srgbClr val="642673"/>
                </a:solidFill>
              </a:rPr>
              <a:t>- </a:t>
            </a:r>
            <a:r>
              <a:rPr lang="en-US" sz="2400" dirty="0"/>
              <a:t>Tablet</a:t>
            </a:r>
          </a:p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414042"/>
                </a:solidFill>
              </a:rPr>
              <a:t>Responsive Design</a:t>
            </a:r>
          </a:p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414042"/>
                </a:solidFill>
              </a:rPr>
              <a:t>Student Photo displayed when student selected </a:t>
            </a:r>
          </a:p>
          <a:p>
            <a:pPr marL="342900" indent="-34290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414042"/>
                </a:solidFill>
              </a:rPr>
              <a:t>Excel Template for tracking and uploading attendance</a:t>
            </a:r>
          </a:p>
          <a:p>
            <a:pPr marL="0" indent="0">
              <a:spcBef>
                <a:spcPts val="2000"/>
              </a:spcBef>
              <a:buClr>
                <a:schemeClr val="accent1"/>
              </a:buClr>
            </a:pPr>
            <a:r>
              <a:rPr lang="en-US" sz="1700" b="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1700" b="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1700" b="0" dirty="0">
                <a:solidFill>
                  <a:schemeClr val="accent6">
                    <a:lumMod val="50000"/>
                  </a:schemeClr>
                </a:solidFill>
              </a:rPr>
              <a:t>	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475" y="832566"/>
            <a:ext cx="4366675" cy="582223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228600" y="1008332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25637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58" y="1650576"/>
            <a:ext cx="8310541" cy="459954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Grade Entry</a:t>
            </a:r>
          </a:p>
        </p:txBody>
      </p:sp>
    </p:spTree>
    <p:extLst>
      <p:ext uri="{BB962C8B-B14F-4D97-AF65-F5344CB8AC3E}">
        <p14:creationId xmlns:p14="http://schemas.microsoft.com/office/powerpoint/2010/main" val="738051569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1" y="1193842"/>
            <a:ext cx="7814673" cy="376378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Grade Entry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22" y="3290600"/>
            <a:ext cx="6319838" cy="30337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853780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Roster</a:t>
            </a: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0" y="1240632"/>
            <a:ext cx="8723446" cy="479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49369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65" y="88383"/>
            <a:ext cx="8311896" cy="713232"/>
          </a:xfrm>
        </p:spPr>
        <p:txBody>
          <a:bodyPr/>
          <a:lstStyle/>
          <a:p>
            <a:r>
              <a:rPr lang="en-US" dirty="0"/>
              <a:t>Communication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350" y="1402080"/>
            <a:ext cx="2254718" cy="4985468"/>
          </a:xfrm>
        </p:spPr>
        <p:txBody>
          <a:bodyPr>
            <a:normAutofit/>
          </a:bodyPr>
          <a:lstStyle/>
          <a:p>
            <a:pPr marL="0" indent="0"/>
            <a:r>
              <a:rPr lang="en-US" sz="2400" dirty="0"/>
              <a:t>Key Features: </a:t>
            </a:r>
            <a:endParaRPr lang="en-US" sz="2400" b="0" dirty="0">
              <a:solidFill>
                <a:srgbClr val="642673"/>
              </a:solidFill>
            </a:endParaRPr>
          </a:p>
          <a:p>
            <a:pPr marL="285750" indent="-28575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414042"/>
                </a:solidFill>
              </a:rPr>
              <a:t>Features work across the Banner enterprise </a:t>
            </a:r>
          </a:p>
          <a:p>
            <a:pPr marL="285750" indent="-28575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414042"/>
                </a:solidFill>
              </a:rPr>
              <a:t>Manages transactional connections to your constituents using Banner data</a:t>
            </a:r>
          </a:p>
          <a:p>
            <a:pPr marL="285750" indent="-285750">
              <a:spcBef>
                <a:spcPts val="2000"/>
              </a:spcBef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rgbClr val="414042"/>
                </a:solidFill>
              </a:rPr>
              <a:t>Set notifications or reminders to register for classes or when tuition is past due </a:t>
            </a:r>
          </a:p>
          <a:p>
            <a:pPr marL="0" indent="0"/>
            <a:endParaRPr lang="en-US" dirty="0"/>
          </a:p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3" b="2782"/>
          <a:stretch/>
        </p:blipFill>
        <p:spPr bwMode="auto">
          <a:xfrm>
            <a:off x="2670644" y="1406894"/>
            <a:ext cx="6393843" cy="42133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4806" y="3828726"/>
            <a:ext cx="4730655" cy="2258460"/>
          </a:xfrm>
          <a:prstGeom prst="rect">
            <a:avLst/>
          </a:prstGeom>
          <a:ln w="9525">
            <a:solidFill>
              <a:srgbClr val="BFBFBF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5507748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415925" y="1581911"/>
            <a:ext cx="5676650" cy="4974229"/>
          </a:xfrm>
        </p:spPr>
        <p:txBody>
          <a:bodyPr>
            <a:normAutofit/>
          </a:bodyPr>
          <a:lstStyle/>
          <a:p>
            <a:pPr>
              <a:spcBef>
                <a:spcPts val="2000"/>
              </a:spcBef>
            </a:pPr>
            <a:r>
              <a:rPr lang="en-US" sz="2400" dirty="0"/>
              <a:t>Personal Information Self-Service</a:t>
            </a:r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r>
              <a:rPr lang="en-US" sz="2000" dirty="0"/>
              <a:t>View, edit and update biographic and demographic information</a:t>
            </a:r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r>
              <a:rPr lang="en-US" sz="2000" dirty="0"/>
              <a:t>Will display first/middle/last and preferred name in Personal Details, yet support name display differently in Overview section</a:t>
            </a:r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r>
              <a:rPr lang="en-US" sz="2000" dirty="0"/>
              <a:t>Configurable using the Integration Configuration Settings (GORICCR) page</a:t>
            </a:r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r>
              <a:rPr lang="en-US" sz="2000" dirty="0"/>
              <a:t>Direct Deposit and Personal Information functionality merged into single application</a:t>
            </a:r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r>
              <a:rPr lang="en-US" sz="2000" dirty="0"/>
              <a:t>Easier to update and configure, by institution</a:t>
            </a:r>
          </a:p>
          <a:p>
            <a:pPr marL="619125" lvl="1" indent="-342900">
              <a:spcBef>
                <a:spcPts val="2000"/>
              </a:spcBef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12616" y="6191016"/>
            <a:ext cx="7252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A085A0-3A3D-6540-B0AC-0588E66301F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Banner 9 Functionality</a:t>
            </a:r>
          </a:p>
        </p:txBody>
      </p:sp>
      <p:pic>
        <p:nvPicPr>
          <p:cNvPr id="8194" name="Picture 2" descr="Image result for personal info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52" y="3816588"/>
            <a:ext cx="2669218" cy="17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5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212616" y="6191016"/>
            <a:ext cx="7252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A085A0-3A3D-6540-B0AC-0588E66301F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Information Self-Service</a:t>
            </a:r>
          </a:p>
        </p:txBody>
      </p:sp>
      <p:pic>
        <p:nvPicPr>
          <p:cNvPr id="5" name="Picture 4"/>
          <p:cNvPicPr/>
          <p:nvPr/>
        </p:nvPicPr>
        <p:blipFill rotWithShape="1">
          <a:blip r:embed="rId3"/>
          <a:srcRect t="7874"/>
          <a:stretch/>
        </p:blipFill>
        <p:spPr>
          <a:xfrm>
            <a:off x="0" y="1477925"/>
            <a:ext cx="9147158" cy="4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we’ve heard . . .</a:t>
            </a:r>
          </a:p>
        </p:txBody>
      </p:sp>
      <p:sp>
        <p:nvSpPr>
          <p:cNvPr id="4" name="Rounded Rectangular Callout 1"/>
          <p:cNvSpPr/>
          <p:nvPr/>
        </p:nvSpPr>
        <p:spPr>
          <a:xfrm>
            <a:off x="48893" y="862990"/>
            <a:ext cx="4224815" cy="3371389"/>
          </a:xfrm>
          <a:prstGeom prst="wedgeRoundRectCallout">
            <a:avLst>
              <a:gd name="adj1" fmla="val 52622"/>
              <a:gd name="adj2" fmla="val 57344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“The moment that I was able to sort on sequence number, then have the ability to replace the sequence numbers and save in one transaction,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was as if a light shined over my monitor with a faint chorus in the background. I was thrilled to see that improvement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.”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4F24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Stephanie Boledovich, HR Systems Manager, Lansing Community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500" b="0" i="0" u="none" strike="noStrike" kern="1200" cap="none" spc="0" normalizeH="0" baseline="0" noProof="0" dirty="0">
                <a:ln>
                  <a:noFill/>
                </a:ln>
                <a:solidFill>
                  <a:srgbClr val="462F8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endParaRPr kumimoji="0" lang="en-US" altLang="en-US" sz="1350" b="0" i="0" u="none" strike="noStrike" kern="1200" cap="none" spc="0" normalizeH="0" baseline="0" noProof="0" dirty="0">
              <a:ln>
                <a:noFill/>
              </a:ln>
              <a:solidFill>
                <a:srgbClr val="462F8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ounded Rectangular Callout 1"/>
          <p:cNvSpPr/>
          <p:nvPr/>
        </p:nvSpPr>
        <p:spPr>
          <a:xfrm>
            <a:off x="4473705" y="862990"/>
            <a:ext cx="4278201" cy="3149133"/>
          </a:xfrm>
          <a:prstGeom prst="wedgeRoundRectCallout">
            <a:avLst>
              <a:gd name="adj1" fmla="val -53508"/>
              <a:gd name="adj2" fmla="val 69473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462F8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Employee Profile is a modern way of letting employees look at their own data and do their job and they can take it anywhere, because it is configured to work on any device – laptop, tablet and smartphone.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Well done Ellucian! I love it. It is so easy to set up even a cave man can do it.”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4F24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Ali Penton, Software Application Engineer, University of West Florida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  <a:r>
              <a:rPr kumimoji="0" lang="en-US" altLang="ja-JP" sz="1050" b="0" i="0" u="none" strike="noStrike" kern="1200" cap="none" spc="0" normalizeH="0" baseline="0" noProof="0" dirty="0">
                <a:ln>
                  <a:noFill/>
                </a:ln>
                <a:solidFill>
                  <a:srgbClr val="462F8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 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 dirty="0">
              <a:ln>
                <a:noFill/>
              </a:ln>
              <a:solidFill>
                <a:srgbClr val="462F8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ounded Rectangular Callout 1"/>
          <p:cNvSpPr/>
          <p:nvPr/>
        </p:nvSpPr>
        <p:spPr>
          <a:xfrm>
            <a:off x="272500" y="5059843"/>
            <a:ext cx="8002416" cy="1347956"/>
          </a:xfrm>
          <a:prstGeom prst="wedgeRoundRectCallout">
            <a:avLst>
              <a:gd name="adj1" fmla="val -2668"/>
              <a:gd name="adj2" fmla="val -79639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“We went actually live with Registration for our early registration for the following summer classes and it proved flawless.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 worked with no problems and every review we’ve had has been positive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.”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Delano Sweeney, Database Systems Manager, </a:t>
            </a:r>
            <a:b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4F24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Bluefield State College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4727" y="4403009"/>
            <a:ext cx="4781321" cy="396607"/>
          </a:xfrm>
          <a:prstGeom prst="rect">
            <a:avLst/>
          </a:prstGeom>
          <a:solidFill>
            <a:srgbClr val="595959"/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stories on eCommunities</a:t>
            </a:r>
          </a:p>
        </p:txBody>
      </p:sp>
    </p:spTree>
    <p:extLst>
      <p:ext uri="{BB962C8B-B14F-4D97-AF65-F5344CB8AC3E}">
        <p14:creationId xmlns:p14="http://schemas.microsoft.com/office/powerpoint/2010/main" val="4100081402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02987" y="1039724"/>
            <a:ext cx="8311896" cy="562240"/>
          </a:xfrm>
        </p:spPr>
        <p:txBody>
          <a:bodyPr>
            <a:normAutofit fontScale="90000"/>
          </a:bodyPr>
          <a:lstStyle/>
          <a:p>
            <a:r>
              <a:rPr lang="en-US" dirty="0"/>
              <a:t>Banner 9 Guide</a:t>
            </a:r>
            <a:r>
              <a:rPr lang="en-US" sz="2200" dirty="0"/>
              <a:t> at </a:t>
            </a:r>
            <a:r>
              <a:rPr lang="en-US" sz="2200" dirty="0">
                <a:hlinkClick r:id="rId3"/>
              </a:rPr>
              <a:t>www.ellucian.com/banner9guide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dirty="0"/>
              <a:t>See Ellucian Live videos on Banner 9</a:t>
            </a:r>
            <a:br>
              <a:rPr lang="en-US" dirty="0"/>
            </a:br>
            <a:r>
              <a:rPr lang="en-US" dirty="0">
                <a:hlinkClick r:id="rId4"/>
              </a:rPr>
              <a:t>https://banner9guide.ellucian.com/content/ellucian-live-videos</a:t>
            </a:r>
            <a:r>
              <a:rPr lang="en-US" dirty="0"/>
              <a:t/>
            </a:r>
            <a:br>
              <a:rPr lang="en-US" dirty="0"/>
            </a:br>
            <a:endParaRPr lang="en-US" sz="2200" dirty="0"/>
          </a:p>
        </p:txBody>
      </p:sp>
      <p:sp>
        <p:nvSpPr>
          <p:cNvPr id="9" name="Rectangle 8"/>
          <p:cNvSpPr/>
          <p:nvPr/>
        </p:nvSpPr>
        <p:spPr>
          <a:xfrm>
            <a:off x="1378325" y="1920479"/>
            <a:ext cx="652182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3876" y="1514471"/>
            <a:ext cx="5514109" cy="3820232"/>
            <a:chOff x="418433" y="1371192"/>
            <a:chExt cx="5514109" cy="38202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433" y="1371192"/>
              <a:ext cx="5514109" cy="3820232"/>
            </a:xfrm>
            <a:prstGeom prst="rect">
              <a:avLst/>
            </a:prstGeom>
            <a:ln>
              <a:solidFill>
                <a:schemeClr val="accent3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2959240" y="3753059"/>
              <a:ext cx="241160" cy="552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8160" t="7919" r="16855" b="26558"/>
          <a:stretch/>
        </p:blipFill>
        <p:spPr>
          <a:xfrm>
            <a:off x="3070931" y="3385814"/>
            <a:ext cx="5805577" cy="285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6827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Places to Find More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000" dirty="0"/>
              <a:t>Demos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hlinkClick r:id="rId3"/>
              </a:rPr>
              <a:t>Admin – Student </a:t>
            </a:r>
            <a:endParaRPr lang="en-US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  <a:hlinkClick r:id="rId4"/>
              </a:rPr>
              <a:t>Admin – Financial Aid </a:t>
            </a:r>
            <a:endParaRPr lang="en-US" sz="2000" b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  <a:hlinkClick r:id="rId5"/>
              </a:rPr>
              <a:t>Admin – Student Aid </a:t>
            </a:r>
            <a:endParaRPr lang="en-US" sz="2000" b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2"/>
                </a:solidFill>
                <a:hlinkClick r:id="rId6"/>
              </a:rPr>
              <a:t>Self Service - Advising Student Profile </a:t>
            </a:r>
            <a:endParaRPr lang="en-US" sz="2000" b="0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schemeClr val="tx2"/>
                </a:solidFill>
                <a:hlinkClick r:id="rId7"/>
              </a:rPr>
              <a:t>Self Service – Student Profile</a:t>
            </a:r>
            <a:endParaRPr lang="en-US" sz="2000" b="0" dirty="0">
              <a:solidFill>
                <a:schemeClr val="tx2"/>
              </a:solidFill>
            </a:endParaRPr>
          </a:p>
          <a:p>
            <a:endParaRPr lang="en-US" b="0" dirty="0">
              <a:solidFill>
                <a:schemeClr val="tx2"/>
              </a:solidFill>
            </a:endParaRPr>
          </a:p>
          <a:p>
            <a:r>
              <a:rPr lang="en-US" sz="2000" dirty="0">
                <a:hlinkClick r:id="rId8"/>
              </a:rPr>
              <a:t>eCommunities</a:t>
            </a:r>
            <a:endParaRPr lang="en-US" sz="2000" dirty="0"/>
          </a:p>
          <a:p>
            <a:pPr lvl="1"/>
            <a:r>
              <a:rPr lang="en-US" dirty="0"/>
              <a:t>Banner user community - Global Search feature that now pulls from eCommunities, the Ellucian Support Center and the Ellucian.com website </a:t>
            </a:r>
          </a:p>
          <a:p>
            <a:pPr>
              <a:spcBef>
                <a:spcPts val="3000"/>
              </a:spcBef>
            </a:pPr>
            <a:r>
              <a:rPr lang="en-US" sz="2000" dirty="0">
                <a:hlinkClick r:id="rId9"/>
              </a:rPr>
              <a:t>Attend an Ellucian education class</a:t>
            </a:r>
            <a:endParaRPr lang="en-US" sz="2000" dirty="0"/>
          </a:p>
        </p:txBody>
      </p:sp>
      <p:pic>
        <p:nvPicPr>
          <p:cNvPr id="7" name="Picture 6" descr="icon28.pn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212" y="812460"/>
            <a:ext cx="769452" cy="7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162942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Improved Student and Faculty Experience</a:t>
            </a:r>
          </a:p>
          <a:p>
            <a:pPr marL="561975" lvl="1" indent="-285750"/>
            <a:r>
              <a:rPr lang="en-US" b="1" dirty="0"/>
              <a:t>Student Advising Profile </a:t>
            </a:r>
            <a:r>
              <a:rPr lang="en-US" dirty="0"/>
              <a:t>– saves times for students and advisors, enables personalized advice for better academic decisions</a:t>
            </a:r>
          </a:p>
          <a:p>
            <a:pPr marL="561975" lvl="1" indent="-285750"/>
            <a:r>
              <a:rPr lang="en-US" b="1" dirty="0"/>
              <a:t>Attendance tracking </a:t>
            </a:r>
            <a:r>
              <a:rPr lang="en-US" dirty="0"/>
              <a:t>empowers faculty, saving time for registrars and financial aid</a:t>
            </a:r>
          </a:p>
          <a:p>
            <a:pPr marL="561975" lvl="1" indent="-285750"/>
            <a:r>
              <a:rPr lang="en-US" b="1" dirty="0"/>
              <a:t>Faculty Grade Entry </a:t>
            </a:r>
            <a:r>
              <a:rPr lang="en-US" dirty="0"/>
              <a:t>streamlines grade processing including the ability to enter grades via spreadsheet</a:t>
            </a:r>
          </a:p>
          <a:p>
            <a:pPr marL="561975" lvl="1" indent="-285750"/>
            <a:r>
              <a:rPr lang="en-US" b="1" dirty="0"/>
              <a:t>Registration</a:t>
            </a:r>
          </a:p>
          <a:p>
            <a:pPr marL="860425" lvl="2" indent="-285750"/>
            <a:r>
              <a:rPr lang="en-US" dirty="0"/>
              <a:t>More intuitive, saving time for registrar and the IT office</a:t>
            </a:r>
          </a:p>
          <a:p>
            <a:pPr marL="860425" lvl="2" indent="-285750"/>
            <a:r>
              <a:rPr lang="en-US" dirty="0"/>
              <a:t>Seamless integration with Ellucian </a:t>
            </a:r>
            <a:r>
              <a:rPr lang="en-US" dirty="0" err="1"/>
              <a:t>DegreeWorks</a:t>
            </a:r>
            <a:endParaRPr lang="en-US" dirty="0"/>
          </a:p>
          <a:p>
            <a:pPr marL="860425" lvl="2" indent="-285750"/>
            <a:r>
              <a:rPr lang="en-US" dirty="0"/>
              <a:t>Enables advisors to better plan their student’s success</a:t>
            </a:r>
          </a:p>
          <a:p>
            <a:pPr marL="860425" lvl="2" indent="-285750"/>
            <a:r>
              <a:rPr lang="en-US" dirty="0"/>
              <a:t>Better visibility into course demand for registrars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Banner 9</a:t>
            </a:r>
          </a:p>
        </p:txBody>
      </p:sp>
    </p:spTree>
    <p:extLst>
      <p:ext uri="{BB962C8B-B14F-4D97-AF65-F5344CB8AC3E}">
        <p14:creationId xmlns:p14="http://schemas.microsoft.com/office/powerpoint/2010/main" val="3206115018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Self Service modules reduce administrative burden</a:t>
            </a:r>
          </a:p>
          <a:p>
            <a:pPr marL="561975" lvl="1" indent="-285750"/>
            <a:r>
              <a:rPr lang="en-US" b="1" dirty="0"/>
              <a:t>Employee Profile </a:t>
            </a:r>
            <a:r>
              <a:rPr lang="en-US" dirty="0"/>
              <a:t>provides more self-service information for employees saving time for HR</a:t>
            </a:r>
          </a:p>
          <a:p>
            <a:pPr marL="561975" lvl="1" indent="-285750"/>
            <a:r>
              <a:rPr lang="en-US" b="1" dirty="0"/>
              <a:t>Position Description </a:t>
            </a:r>
            <a:r>
              <a:rPr lang="en-US" dirty="0"/>
              <a:t>saves time in creation, editing, routing and approval of positions and makes posting to job search sites faster and more efficient</a:t>
            </a:r>
          </a:p>
          <a:p>
            <a:pPr marL="561975" lvl="1" indent="-285750"/>
            <a:r>
              <a:rPr lang="en-US" b="1" dirty="0"/>
              <a:t>Direct Deposit </a:t>
            </a:r>
            <a:r>
              <a:rPr lang="en-US" dirty="0"/>
              <a:t>for staff and students reduces manual effort for employees, students and internal staff</a:t>
            </a:r>
          </a:p>
          <a:p>
            <a:pPr marL="561975" lvl="1" indent="-285750"/>
            <a:r>
              <a:rPr lang="en-US" b="1" dirty="0"/>
              <a:t>Purchase Requisition </a:t>
            </a:r>
            <a:r>
              <a:rPr lang="en-US" dirty="0"/>
              <a:t>delivers faster procurement or products and services, saving time for the business office</a:t>
            </a:r>
          </a:p>
          <a:p>
            <a:pPr marL="561975" lvl="1" indent="-285750"/>
            <a:r>
              <a:rPr lang="en-US" b="1" dirty="0"/>
              <a:t>My Finance Query </a:t>
            </a:r>
            <a:r>
              <a:rPr lang="en-US" dirty="0"/>
              <a:t>reduces reporting burden, enables better financial management</a:t>
            </a:r>
          </a:p>
          <a:p>
            <a:pPr marL="561975" lvl="1" indent="-285750"/>
            <a:r>
              <a:rPr lang="en-US" b="1" dirty="0"/>
              <a:t>Communication Management </a:t>
            </a:r>
            <a:r>
              <a:rPr lang="en-US" dirty="0"/>
              <a:t>enables simpler and more efficient communications in areas such as financial aid award letters, past-due tuition notices, registration reminders and more</a:t>
            </a:r>
          </a:p>
          <a:p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Banner 9</a:t>
            </a:r>
          </a:p>
        </p:txBody>
      </p:sp>
    </p:spTree>
    <p:extLst>
      <p:ext uri="{BB962C8B-B14F-4D97-AF65-F5344CB8AC3E}">
        <p14:creationId xmlns:p14="http://schemas.microsoft.com/office/powerpoint/2010/main" val="1527381454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3565" y="118409"/>
            <a:ext cx="8311896" cy="713232"/>
          </a:xfrm>
        </p:spPr>
        <p:txBody>
          <a:bodyPr/>
          <a:lstStyle/>
          <a:p>
            <a:r>
              <a:rPr lang="en-US" dirty="0"/>
              <a:t>What’s Available In Banner 9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857676"/>
            <a:ext cx="9144000" cy="44999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Banner General							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Banner Student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Banner Human Resources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Banner Finance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Banner Financial Aid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Banner Student Aid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Banner Advancement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Banner Accounts Receivable</a:t>
            </a:r>
          </a:p>
        </p:txBody>
      </p:sp>
      <p:sp>
        <p:nvSpPr>
          <p:cNvPr id="7" name="Rectangle 6"/>
          <p:cNvSpPr/>
          <p:nvPr/>
        </p:nvSpPr>
        <p:spPr>
          <a:xfrm>
            <a:off x="1" y="1398757"/>
            <a:ext cx="3125694" cy="66824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Administrative                   Applications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3364347" y="2473924"/>
            <a:ext cx="2175238" cy="34399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Registration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 Advising Profile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Attendance Tracking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Faculty Grade Entry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Class Roster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5695" y="1398756"/>
            <a:ext cx="6018305" cy="66824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Self-Service Applications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7183657" y="2499464"/>
            <a:ext cx="1960343" cy="2989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Communication Management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Personal Information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38671" y="2499464"/>
            <a:ext cx="1933397" cy="29899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Purchase Requisition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Direct Deposit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My Finance Query 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Employee Profile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Position Description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Effort Reporting</a:t>
            </a:r>
          </a:p>
          <a:p>
            <a:pPr marL="214313" marR="0" lvl="0" indent="-214313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Labor Redistribution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3364347" y="2122308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26071" y="2130132"/>
            <a:ext cx="1620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Finance &amp; HR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15150" y="2144708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General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" y="1008332"/>
            <a:ext cx="25781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848430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3" t="-876" r="-38" b="7297"/>
          <a:stretch/>
        </p:blipFill>
        <p:spPr>
          <a:xfrm>
            <a:off x="43131" y="-34506"/>
            <a:ext cx="9126747" cy="639217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 rot="10800000">
            <a:off x="0" y="-28575"/>
            <a:ext cx="9144000" cy="2306638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5956" name="Title 1"/>
          <p:cNvSpPr>
            <a:spLocks noGrp="1"/>
          </p:cNvSpPr>
          <p:nvPr>
            <p:ph type="title"/>
          </p:nvPr>
        </p:nvSpPr>
        <p:spPr>
          <a:xfrm>
            <a:off x="439738" y="334459"/>
            <a:ext cx="8312150" cy="568326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Student Experience 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439738" y="1911350"/>
            <a:ext cx="2698750" cy="1282700"/>
          </a:xfrm>
          <a:prstGeom prst="roundRect">
            <a:avLst>
              <a:gd name="adj" fmla="val 0"/>
            </a:avLst>
          </a:prstGeom>
          <a:solidFill>
            <a:srgbClr val="462F89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Integrated academic plan and registration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5673725" y="1905000"/>
            <a:ext cx="2697163" cy="1281113"/>
          </a:xfrm>
          <a:prstGeom prst="roundRect">
            <a:avLst>
              <a:gd name="adj" fmla="val 0"/>
            </a:avLst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Decreased time to graduation resulting in lower student debt 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447675" y="3429000"/>
            <a:ext cx="2697163" cy="1281113"/>
          </a:xfrm>
          <a:prstGeom prst="roundRect">
            <a:avLst>
              <a:gd name="adj" fmla="val 0"/>
            </a:avLst>
          </a:prstGeom>
          <a:solidFill>
            <a:srgbClr val="462F89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Mobile experience for increased engagement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5680075" y="3422650"/>
            <a:ext cx="2698750" cy="1281113"/>
          </a:xfrm>
          <a:prstGeom prst="roundRect">
            <a:avLst>
              <a:gd name="adj" fmla="val 0"/>
            </a:avLst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Institutional information meets students where they are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447675" y="4967288"/>
            <a:ext cx="2697163" cy="1281112"/>
          </a:xfrm>
          <a:prstGeom prst="roundRect">
            <a:avLst>
              <a:gd name="adj" fmla="val 0"/>
            </a:avLst>
          </a:prstGeom>
          <a:solidFill>
            <a:srgbClr val="462F89">
              <a:alpha val="8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Streamlined support processes 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5688013" y="4959350"/>
            <a:ext cx="2697162" cy="1282700"/>
          </a:xfrm>
          <a:prstGeom prst="roundRect">
            <a:avLst>
              <a:gd name="adj" fmla="val 0"/>
            </a:avLst>
          </a:prstGeom>
          <a:solidFill>
            <a:schemeClr val="accent4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More quality time with advisor – less time spent gathering information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163" y="1412875"/>
            <a:ext cx="3160712" cy="3048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20000"/>
              </a:lnSpc>
              <a:defRPr/>
            </a:pPr>
            <a:r>
              <a:rPr lang="en-US" sz="2200" dirty="0">
                <a:solidFill>
                  <a:schemeClr val="tx2"/>
                </a:solidFill>
              </a:rPr>
              <a:t>With Banner 9…</a:t>
            </a:r>
            <a:endParaRPr lang="en-US" sz="2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67375" y="1412875"/>
            <a:ext cx="2703513" cy="3048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20000"/>
              </a:lnSpc>
              <a:defRPr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Impact to Students</a:t>
            </a:r>
          </a:p>
        </p:txBody>
      </p:sp>
      <p:sp>
        <p:nvSpPr>
          <p:cNvPr id="21" name="Arrow: Right 4"/>
          <p:cNvSpPr/>
          <p:nvPr/>
        </p:nvSpPr>
        <p:spPr>
          <a:xfrm>
            <a:off x="3132138" y="2306638"/>
            <a:ext cx="819150" cy="525462"/>
          </a:xfrm>
          <a:prstGeom prst="rightArrow">
            <a:avLst/>
          </a:prstGeom>
          <a:solidFill>
            <a:schemeClr val="accent5">
              <a:alpha val="7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Arrow: Right 4"/>
          <p:cNvSpPr/>
          <p:nvPr/>
        </p:nvSpPr>
        <p:spPr>
          <a:xfrm>
            <a:off x="3132138" y="3816350"/>
            <a:ext cx="819150" cy="527050"/>
          </a:xfrm>
          <a:prstGeom prst="rightArrow">
            <a:avLst/>
          </a:prstGeom>
          <a:solidFill>
            <a:schemeClr val="accent5">
              <a:alpha val="7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Arrow: Right 4"/>
          <p:cNvSpPr/>
          <p:nvPr/>
        </p:nvSpPr>
        <p:spPr>
          <a:xfrm>
            <a:off x="3132138" y="5373688"/>
            <a:ext cx="819150" cy="527050"/>
          </a:xfrm>
          <a:prstGeom prst="rightArrow">
            <a:avLst/>
          </a:prstGeom>
          <a:solidFill>
            <a:schemeClr val="accent5">
              <a:alpha val="7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462586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096"/>
          <a:stretch/>
        </p:blipFill>
        <p:spPr>
          <a:xfrm>
            <a:off x="51758" y="1"/>
            <a:ext cx="9118121" cy="6357668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 rot="10800000">
            <a:off x="0" y="-28575"/>
            <a:ext cx="9144000" cy="2860675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Rectangle: Rounded Corners 6"/>
          <p:cNvSpPr/>
          <p:nvPr/>
        </p:nvSpPr>
        <p:spPr>
          <a:xfrm>
            <a:off x="447675" y="4967288"/>
            <a:ext cx="2697163" cy="1281112"/>
          </a:xfrm>
          <a:prstGeom prst="roundRect">
            <a:avLst>
              <a:gd name="adj" fmla="val 0"/>
            </a:avLst>
          </a:prstGeom>
          <a:solidFill>
            <a:srgbClr val="30006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Composite employee profile </a:t>
            </a:r>
          </a:p>
        </p:txBody>
      </p:sp>
      <p:sp>
        <p:nvSpPr>
          <p:cNvPr id="130053" name="Title 1"/>
          <p:cNvSpPr>
            <a:spLocks noGrp="1"/>
          </p:cNvSpPr>
          <p:nvPr>
            <p:ph type="title"/>
          </p:nvPr>
        </p:nvSpPr>
        <p:spPr>
          <a:xfrm>
            <a:off x="415925" y="-100683"/>
            <a:ext cx="8270875" cy="925512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Faculty Member Experience </a:t>
            </a:r>
          </a:p>
        </p:txBody>
      </p:sp>
      <p:sp>
        <p:nvSpPr>
          <p:cNvPr id="4" name="Rectangle: Rounded Corners 3"/>
          <p:cNvSpPr/>
          <p:nvPr/>
        </p:nvSpPr>
        <p:spPr>
          <a:xfrm>
            <a:off x="433388" y="1911350"/>
            <a:ext cx="2697162" cy="1282700"/>
          </a:xfrm>
          <a:prstGeom prst="roundRect">
            <a:avLst>
              <a:gd name="adj" fmla="val 0"/>
            </a:avLst>
          </a:prstGeom>
          <a:solidFill>
            <a:srgbClr val="30006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Holistic student profile</a:t>
            </a:r>
          </a:p>
        </p:txBody>
      </p:sp>
      <p:sp>
        <p:nvSpPr>
          <p:cNvPr id="6" name="Rectangle: Rounded Corners 5"/>
          <p:cNvSpPr/>
          <p:nvPr/>
        </p:nvSpPr>
        <p:spPr>
          <a:xfrm>
            <a:off x="5872163" y="1905000"/>
            <a:ext cx="2697162" cy="1281113"/>
          </a:xfrm>
          <a:prstGeom prst="roundRect">
            <a:avLst>
              <a:gd name="adj" fmla="val 0"/>
            </a:avLst>
          </a:prstGeom>
          <a:solidFill>
            <a:schemeClr val="accent4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More connected to students and aware of situational issues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439738" y="3429000"/>
            <a:ext cx="2698750" cy="1281113"/>
          </a:xfrm>
          <a:prstGeom prst="roundRect">
            <a:avLst>
              <a:gd name="adj" fmla="val 0"/>
            </a:avLst>
          </a:prstGeom>
          <a:solidFill>
            <a:srgbClr val="300064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Simplified grade entry and attendance tracking</a:t>
            </a:r>
          </a:p>
        </p:txBody>
      </p:sp>
      <p:sp>
        <p:nvSpPr>
          <p:cNvPr id="9" name="Rectangle: Rounded Corners 8"/>
          <p:cNvSpPr/>
          <p:nvPr/>
        </p:nvSpPr>
        <p:spPr>
          <a:xfrm>
            <a:off x="5878513" y="3422650"/>
            <a:ext cx="2697162" cy="1281113"/>
          </a:xfrm>
          <a:prstGeom prst="roundRect">
            <a:avLst>
              <a:gd name="adj" fmla="val 0"/>
            </a:avLst>
          </a:prstGeom>
          <a:solidFill>
            <a:schemeClr val="accent4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Time savings to focus on teaching and learning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5884863" y="4959350"/>
            <a:ext cx="2698750" cy="1282700"/>
          </a:xfrm>
          <a:prstGeom prst="roundRect">
            <a:avLst>
              <a:gd name="adj" fmla="val 0"/>
            </a:avLst>
          </a:prstGeom>
          <a:solidFill>
            <a:schemeClr val="accent4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Streamlined procedures make it easy to work for the institution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3988" y="1326483"/>
            <a:ext cx="3182937" cy="30480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20000"/>
              </a:lnSpc>
              <a:defRPr/>
            </a:pPr>
            <a:r>
              <a:rPr lang="en-US" sz="2200" dirty="0">
                <a:solidFill>
                  <a:srgbClr val="414042"/>
                </a:solidFill>
              </a:rPr>
              <a:t>With Banner 9…</a:t>
            </a:r>
            <a:endParaRPr lang="en-US" sz="2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82961" y="1326483"/>
            <a:ext cx="3700880" cy="40322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20000"/>
              </a:lnSpc>
              <a:defRPr/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</a:rPr>
              <a:t>Impact to Faculty Member</a:t>
            </a:r>
          </a:p>
        </p:txBody>
      </p:sp>
      <p:sp>
        <p:nvSpPr>
          <p:cNvPr id="5" name="Arrow: Right 4"/>
          <p:cNvSpPr/>
          <p:nvPr/>
        </p:nvSpPr>
        <p:spPr>
          <a:xfrm>
            <a:off x="3132138" y="2306638"/>
            <a:ext cx="885825" cy="525462"/>
          </a:xfrm>
          <a:prstGeom prst="rightArrow">
            <a:avLst/>
          </a:prstGeom>
          <a:solidFill>
            <a:schemeClr val="accent5">
              <a:alpha val="7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Arrow: Right 4"/>
          <p:cNvSpPr/>
          <p:nvPr/>
        </p:nvSpPr>
        <p:spPr>
          <a:xfrm>
            <a:off x="3132138" y="3816350"/>
            <a:ext cx="885825" cy="527050"/>
          </a:xfrm>
          <a:prstGeom prst="rightArrow">
            <a:avLst/>
          </a:prstGeom>
          <a:solidFill>
            <a:schemeClr val="accent5">
              <a:alpha val="7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Arrow: Right 4"/>
          <p:cNvSpPr/>
          <p:nvPr/>
        </p:nvSpPr>
        <p:spPr>
          <a:xfrm>
            <a:off x="3132138" y="5373688"/>
            <a:ext cx="885825" cy="527050"/>
          </a:xfrm>
          <a:prstGeom prst="rightArrow">
            <a:avLst/>
          </a:prstGeom>
          <a:solidFill>
            <a:schemeClr val="accent5">
              <a:alpha val="7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165442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Banner 9’s New Look &amp; Feel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33565" y="1322323"/>
            <a:ext cx="9487794" cy="4638530"/>
            <a:chOff x="433565" y="1322323"/>
            <a:chExt cx="9487794" cy="463853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565" y="1322323"/>
              <a:ext cx="9487794" cy="463853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637067" y="3757620"/>
              <a:ext cx="1285424" cy="2093089"/>
              <a:chOff x="6400800" y="1600200"/>
              <a:chExt cx="2304915" cy="3967698"/>
            </a:xfrm>
          </p:grpSpPr>
          <p:pic>
            <p:nvPicPr>
              <p:cNvPr id="7" name="Picture 6" descr="Mobile1 copy.jp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8138" y="2169795"/>
                <a:ext cx="1653862" cy="2935605"/>
              </a:xfrm>
              <a:prstGeom prst="rect">
                <a:avLst/>
              </a:prstGeom>
            </p:spPr>
          </p:pic>
          <p:pic>
            <p:nvPicPr>
              <p:cNvPr id="8" name="Picture 7" descr="android_frame.pn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00800" y="1600200"/>
                <a:ext cx="2304915" cy="39676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22998164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Tablet Friendly:  Banner on-the-go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8211" y="1320476"/>
            <a:ext cx="7609989" cy="500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187314"/>
      </p:ext>
    </p:extLst>
  </p:cSld>
  <p:clrMapOvr>
    <a:masterClrMapping/>
  </p:clrMapOvr>
  <p:transition spd="slow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Ellucian Powerpoint template 2016 (02) E">
  <a:themeElements>
    <a:clrScheme name="Custom 92">
      <a:dk1>
        <a:srgbClr val="595959"/>
      </a:dk1>
      <a:lt1>
        <a:srgbClr val="FFFFFF"/>
      </a:lt1>
      <a:dk2>
        <a:srgbClr val="414042"/>
      </a:dk2>
      <a:lt2>
        <a:srgbClr val="DCDDDE"/>
      </a:lt2>
      <a:accent1>
        <a:srgbClr val="DF1C5A"/>
      </a:accent1>
      <a:accent2>
        <a:srgbClr val="642673"/>
      </a:accent2>
      <a:accent3>
        <a:srgbClr val="4F2460"/>
      </a:accent3>
      <a:accent4>
        <a:srgbClr val="47A5AA"/>
      </a:accent4>
      <a:accent5>
        <a:srgbClr val="462F89"/>
      </a:accent5>
      <a:accent6>
        <a:srgbClr val="CCDE44"/>
      </a:accent6>
      <a:hlink>
        <a:srgbClr val="462F89"/>
      </a:hlink>
      <a:folHlink>
        <a:srgbClr val="A1ABD7"/>
      </a:folHlink>
    </a:clrScheme>
    <a:fontScheme name="Ellucian 20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 anchorCtr="0">
        <a:normAutofit/>
      </a:bodyPr>
      <a:lstStyle>
        <a:defPPr>
          <a:lnSpc>
            <a:spcPct val="120000"/>
          </a:lnSpc>
          <a:defRPr sz="1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llucian Powerpoint template 2016 (02 B) E" id="{5F6C7AEE-8976-4971-B542-B34F2A127658}" vid="{C4EE3480-21E8-4148-880F-9E4348E10DCC}"/>
    </a:ext>
  </a:extLst>
</a:theme>
</file>

<file path=ppt/theme/theme2.xml><?xml version="1.0" encoding="utf-8"?>
<a:theme xmlns:a="http://schemas.openxmlformats.org/drawingml/2006/main" name="1_Ellucian Powerpoint template 2016 (02) E">
  <a:themeElements>
    <a:clrScheme name="Custom 92">
      <a:dk1>
        <a:srgbClr val="595959"/>
      </a:dk1>
      <a:lt1>
        <a:srgbClr val="FFFFFF"/>
      </a:lt1>
      <a:dk2>
        <a:srgbClr val="414042"/>
      </a:dk2>
      <a:lt2>
        <a:srgbClr val="DCDDDE"/>
      </a:lt2>
      <a:accent1>
        <a:srgbClr val="DF1C5A"/>
      </a:accent1>
      <a:accent2>
        <a:srgbClr val="642673"/>
      </a:accent2>
      <a:accent3>
        <a:srgbClr val="4F2460"/>
      </a:accent3>
      <a:accent4>
        <a:srgbClr val="47A5AA"/>
      </a:accent4>
      <a:accent5>
        <a:srgbClr val="462F89"/>
      </a:accent5>
      <a:accent6>
        <a:srgbClr val="CCDE44"/>
      </a:accent6>
      <a:hlink>
        <a:srgbClr val="462F89"/>
      </a:hlink>
      <a:folHlink>
        <a:srgbClr val="A1ABD7"/>
      </a:folHlink>
    </a:clrScheme>
    <a:fontScheme name="Ellucian 20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 anchorCtr="0">
        <a:normAutofit/>
      </a:bodyPr>
      <a:lstStyle>
        <a:defPPr>
          <a:lnSpc>
            <a:spcPct val="120000"/>
          </a:lnSpc>
          <a:defRPr sz="16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llucian Powerpoint template 2016 (02 B) E" id="{5F6C7AEE-8976-4971-B542-B34F2A127658}" vid="{C4EE3480-21E8-4148-880F-9E4348E10D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ype_x0020_of_x0020_Content xmlns="bc8f0762-49e5-4893-a544-41ac2fd47b32">Presentation (PWP)</Type_x0020_of_x0020_Content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0A4D75B72D09C48A0B207C578DAA39F" ma:contentTypeVersion="10" ma:contentTypeDescription="Create a new document." ma:contentTypeScope="" ma:versionID="1c1a2c9cc2676b983b969c836f6f95ef">
  <xsd:schema xmlns:xsd="http://www.w3.org/2001/XMLSchema" xmlns:xs="http://www.w3.org/2001/XMLSchema" xmlns:p="http://schemas.microsoft.com/office/2006/metadata/properties" xmlns:ns2="bc8f0762-49e5-4893-a544-41ac2fd47b32" targetNamespace="http://schemas.microsoft.com/office/2006/metadata/properties" ma:root="true" ma:fieldsID="90eebe860649117738a93bccee0e161f" ns2:_="">
    <xsd:import namespace="bc8f0762-49e5-4893-a544-41ac2fd47b32"/>
    <xsd:element name="properties">
      <xsd:complexType>
        <xsd:sequence>
          <xsd:element name="documentManagement">
            <xsd:complexType>
              <xsd:all>
                <xsd:element ref="ns2:Type_x0020_of_x0020_Content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f0762-49e5-4893-a544-41ac2fd47b32" elementFormDefault="qualified">
    <xsd:import namespace="http://schemas.microsoft.com/office/2006/documentManagement/types"/>
    <xsd:import namespace="http://schemas.microsoft.com/office/infopath/2007/PartnerControls"/>
    <xsd:element name="Type_x0020_of_x0020_Content" ma:index="10" ma:displayName="Type of Content" ma:format="Dropdown" ma:internalName="Type_x0020_of_x0020_Content">
      <xsd:simpleType>
        <xsd:restriction base="dms:Choice">
          <xsd:enumeration value="Accessories (ACC)"/>
          <xsd:enumeration value="Ads &amp; Advertorials (ADV)"/>
          <xsd:enumeration value="Articulate Training (ARC)"/>
          <xsd:enumeration value="Battle Card (BCD)"/>
          <xsd:enumeration value="Brochure (BRC)"/>
          <xsd:enumeration value="Case Study (ECS)"/>
          <xsd:enumeration value="Competitive Information (CMP)"/>
          <xsd:enumeration value="Customer Experience (ECE)"/>
          <xsd:enumeration value="Demo (DEM)"/>
          <xsd:enumeration value="eBook (EEB)"/>
          <xsd:enumeration value="FAQ (FAQ)"/>
          <xsd:enumeration value="Identity / Brand Materials (IDN)"/>
          <xsd:enumeration value="Institution Profile (EIP)"/>
          <xsd:enumeration value="Lead Card (LDC)"/>
          <xsd:enumeration value="Miscellaneous (MSC)"/>
          <xsd:enumeration value="Position or Technical Paper (EPP)"/>
          <xsd:enumeration value="Presentation (PWP)"/>
          <xsd:enumeration value="Press Release (EPR)"/>
          <xsd:enumeration value="Print Item (PRN)"/>
          <xsd:enumeration value="Publication / Article (PBL)"/>
          <xsd:enumeration value="Reference Material (REF)"/>
          <xsd:enumeration value="Research (RES)"/>
          <xsd:enumeration value="Roadmap (RMP)"/>
          <xsd:enumeration value="Solution Sheet (ESS)"/>
          <xsd:enumeration value="Solution Summary (SUM)"/>
          <xsd:enumeration value="Statement of Work (SOW)"/>
          <xsd:enumeration value="Video (VID)"/>
          <xsd:enumeration value="Web Site (WEB)"/>
          <xsd:enumeration value="Webinar (WBR)"/>
          <xsd:enumeration value="White Paper (WHT)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4285A8-46C5-4DD5-B4AF-7D3A7993EF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B9795B-2CB4-445B-8AD7-26D7C1E888AD}">
  <ds:schemaRefs>
    <ds:schemaRef ds:uri="bc8f0762-49e5-4893-a544-41ac2fd47b3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A5E56CB-3F2B-413C-B51F-AE076F4346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8f0762-49e5-4893-a544-41ac2fd47b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Ellucian Powerpoint template 2016 (02) E.thmx</Template>
  <TotalTime>21192</TotalTime>
  <Words>1863</Words>
  <Application>Microsoft Office PowerPoint</Application>
  <PresentationFormat>On-screen Show (4:3)</PresentationFormat>
  <Paragraphs>275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Courier New</vt:lpstr>
      <vt:lpstr>Wingdings</vt:lpstr>
      <vt:lpstr>Ellucian Powerpoint template 2016 (02) E</vt:lpstr>
      <vt:lpstr>1_Ellucian Powerpoint template 2016 (02) E</vt:lpstr>
      <vt:lpstr>Student and Financial Aid Focus for Banner 9</vt:lpstr>
      <vt:lpstr>Benefits of Banner 9</vt:lpstr>
      <vt:lpstr>Benefits of Banner 9</vt:lpstr>
      <vt:lpstr>Benefits of Banner 9</vt:lpstr>
      <vt:lpstr>What’s Available In Banner 9</vt:lpstr>
      <vt:lpstr>The Student Experience </vt:lpstr>
      <vt:lpstr>The Faculty Member Experience </vt:lpstr>
      <vt:lpstr>Banner 9’s New Look &amp; Feel</vt:lpstr>
      <vt:lpstr>Tablet Friendly:  Banner on-the-go</vt:lpstr>
      <vt:lpstr>Supporting Constituents On The Go With All Devices </vt:lpstr>
      <vt:lpstr>Release 9 Administrative Improvements</vt:lpstr>
      <vt:lpstr>Enhanced User Interface</vt:lpstr>
      <vt:lpstr>Application Navigation - Release 9 Administrative Improvements</vt:lpstr>
      <vt:lpstr>Registration</vt:lpstr>
      <vt:lpstr>Registration</vt:lpstr>
      <vt:lpstr>Advising and Student Profile </vt:lpstr>
      <vt:lpstr>Advising and Student Profile</vt:lpstr>
      <vt:lpstr>Attendance Tracking</vt:lpstr>
      <vt:lpstr>Attendance Tracking</vt:lpstr>
      <vt:lpstr>Faculty Grade Entry</vt:lpstr>
      <vt:lpstr>Faculty Grade Entry</vt:lpstr>
      <vt:lpstr>Faculty Grade Entry</vt:lpstr>
      <vt:lpstr>Class Roster</vt:lpstr>
      <vt:lpstr>Communication Management</vt:lpstr>
      <vt:lpstr>Expanding Banner 9 Functionality</vt:lpstr>
      <vt:lpstr>Personal Information Self-Service</vt:lpstr>
      <vt:lpstr>What we’ve heard . . .</vt:lpstr>
      <vt:lpstr>Banner 9 Guide at www.ellucian.com/banner9guide  See Ellucian Live videos on Banner 9 https://banner9guide.ellucian.com/content/ellucian-live-videos </vt:lpstr>
      <vt:lpstr>Places to Find More Information</vt:lpstr>
    </vt:vector>
  </TitlesOfParts>
  <Company>Ellucian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IDN - Ellucian PowerPoint Template</dc:title>
  <dc:creator>Brent Morris</dc:creator>
  <cp:lastModifiedBy>Javadi, Sahar</cp:lastModifiedBy>
  <cp:revision>467</cp:revision>
  <cp:lastPrinted>2017-02-07T14:22:46Z</cp:lastPrinted>
  <dcterms:created xsi:type="dcterms:W3CDTF">2016-02-17T19:42:41Z</dcterms:created>
  <dcterms:modified xsi:type="dcterms:W3CDTF">2017-06-10T01:54:05Z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10000</vt:r8>
  </property>
  <property fmtid="{D5CDD505-2E9C-101B-9397-08002B2CF9AE}" pid="3" name="WorkflowChangePath">
    <vt:lpwstr>7c8400d0-a84f-403e-a8ca-37de6a498fe8,26;7c8400d0-a84f-403e-a8ca-37de6a498fe8,29;dbc78b63-6ce8-4e5b-b8d8-fc9e8f7b5399,40;</vt:lpwstr>
  </property>
  <property fmtid="{D5CDD505-2E9C-101B-9397-08002B2CF9AE}" pid="4" name="ContentTypeId">
    <vt:lpwstr>0x01010080A4D75B72D09C48A0B207C578DAA39F</vt:lpwstr>
  </property>
</Properties>
</file>