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handoutMasterIdLst>
    <p:handoutMasterId r:id="rId30"/>
  </p:handoutMasterIdLst>
  <p:sldIdLst>
    <p:sldId id="639" r:id="rId5"/>
    <p:sldId id="626" r:id="rId6"/>
    <p:sldId id="627" r:id="rId7"/>
    <p:sldId id="628" r:id="rId8"/>
    <p:sldId id="623" r:id="rId9"/>
    <p:sldId id="624" r:id="rId10"/>
    <p:sldId id="529" r:id="rId11"/>
    <p:sldId id="619" r:id="rId12"/>
    <p:sldId id="618" r:id="rId13"/>
    <p:sldId id="557" r:id="rId14"/>
    <p:sldId id="621" r:id="rId15"/>
    <p:sldId id="622" r:id="rId16"/>
    <p:sldId id="629" r:id="rId17"/>
    <p:sldId id="630" r:id="rId18"/>
    <p:sldId id="631" r:id="rId19"/>
    <p:sldId id="632" r:id="rId20"/>
    <p:sldId id="633" r:id="rId21"/>
    <p:sldId id="634" r:id="rId22"/>
    <p:sldId id="635" r:id="rId23"/>
    <p:sldId id="636" r:id="rId24"/>
    <p:sldId id="637" r:id="rId25"/>
    <p:sldId id="638" r:id="rId26"/>
    <p:sldId id="625" r:id="rId27"/>
    <p:sldId id="617" r:id="rId2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002A9325-2652-4FAE-965F-D85493031D1A}">
          <p14:sldIdLst>
            <p14:sldId id="639"/>
            <p14:sldId id="626"/>
            <p14:sldId id="627"/>
            <p14:sldId id="628"/>
            <p14:sldId id="623"/>
            <p14:sldId id="624"/>
            <p14:sldId id="529"/>
            <p14:sldId id="619"/>
            <p14:sldId id="618"/>
            <p14:sldId id="557"/>
            <p14:sldId id="621"/>
            <p14:sldId id="622"/>
            <p14:sldId id="629"/>
            <p14:sldId id="630"/>
            <p14:sldId id="631"/>
            <p14:sldId id="632"/>
            <p14:sldId id="633"/>
            <p14:sldId id="634"/>
            <p14:sldId id="635"/>
            <p14:sldId id="636"/>
            <p14:sldId id="637"/>
            <p14:sldId id="638"/>
            <p14:sldId id="625"/>
            <p14:sldId id="617"/>
          </p14:sldIdLst>
        </p14:section>
      </p14:sectionLst>
    </p:ext>
    <p:ext uri="{EFAFB233-063F-42B5-8137-9DF3F51BA10A}">
      <p15:sldGuideLst xmlns:p15="http://schemas.microsoft.com/office/powerpoint/2012/main">
        <p15:guide id="1" orient="horz" pos="55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Lauren.P" initials="SL" lastIdx="17" clrIdx="0">
    <p:extLst/>
  </p:cmAuthor>
  <p:cmAuthor id="2" name="Javadi, Sahar" initials="JS" lastIdx="15" clrIdx="1">
    <p:extLst/>
  </p:cmAuthor>
  <p:cmAuthor id="3" name="Lauren.P Smith" initials="LS" lastIdx="3" clrIdx="2"/>
  <p:cmAuthor id="4" name="Rakowski, Emily" initials="RE" lastIdx="2" clrIdx="3">
    <p:extLst/>
  </p:cmAuthor>
  <p:cmAuthor id="5" name="Doney, Kelly" initials="DK"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9449B"/>
    <a:srgbClr val="E837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0" autoAdjust="0"/>
    <p:restoredTop sz="84556" autoAdjust="0"/>
  </p:normalViewPr>
  <p:slideViewPr>
    <p:cSldViewPr snapToGrid="0" snapToObjects="1">
      <p:cViewPr varScale="1">
        <p:scale>
          <a:sx n="56" d="100"/>
          <a:sy n="56" d="100"/>
        </p:scale>
        <p:origin x="1592" y="44"/>
      </p:cViewPr>
      <p:guideLst>
        <p:guide orient="horz" pos="552"/>
        <p:guide pos="2880"/>
      </p:guideLst>
    </p:cSldViewPr>
  </p:slideViewPr>
  <p:outlineViewPr>
    <p:cViewPr>
      <p:scale>
        <a:sx n="33" d="100"/>
        <a:sy n="33" d="100"/>
      </p:scale>
      <p:origin x="0" y="-9008"/>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178" d="100"/>
          <a:sy n="178" d="100"/>
        </p:scale>
        <p:origin x="-212" y="-37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7377F-A257-4515-B2D6-6BF897B6DFAF}" type="doc">
      <dgm:prSet loTypeId="urn:microsoft.com/office/officeart/2005/8/layout/vList3" loCatId="list" qsTypeId="urn:microsoft.com/office/officeart/2005/8/quickstyle/simple1" qsCatId="simple" csTypeId="urn:microsoft.com/office/officeart/2005/8/colors/colorful4" csCatId="colorful" phldr="1"/>
      <dgm:spPr/>
    </dgm:pt>
    <dgm:pt modelId="{97C0CD71-D6A2-45FE-BAAE-CB2DBD2234C6}">
      <dgm:prSet phldrT="[Text]"/>
      <dgm:spPr/>
      <dgm:t>
        <a:bodyPr/>
        <a:lstStyle/>
        <a:p>
          <a:r>
            <a:rPr lang="en-US" b="1" dirty="0"/>
            <a:t>Ellucian Solutions Incorporate Mobility and Web 2.0 into administrative systems architecture</a:t>
          </a:r>
          <a:endParaRPr lang="en-US" dirty="0"/>
        </a:p>
      </dgm:t>
    </dgm:pt>
    <dgm:pt modelId="{9366A705-5D01-4BAA-8B23-FBEB0A8231A4}" type="parTrans" cxnId="{A5BB08ED-C4FD-4EF3-B648-0C7768C97227}">
      <dgm:prSet/>
      <dgm:spPr/>
      <dgm:t>
        <a:bodyPr/>
        <a:lstStyle/>
        <a:p>
          <a:endParaRPr lang="en-US"/>
        </a:p>
      </dgm:t>
    </dgm:pt>
    <dgm:pt modelId="{EAAE6A92-4DCA-4330-A599-6CA7906DAC1A}" type="sibTrans" cxnId="{A5BB08ED-C4FD-4EF3-B648-0C7768C97227}">
      <dgm:prSet/>
      <dgm:spPr/>
      <dgm:t>
        <a:bodyPr/>
        <a:lstStyle/>
        <a:p>
          <a:endParaRPr lang="en-US"/>
        </a:p>
      </dgm:t>
    </dgm:pt>
    <dgm:pt modelId="{7DC499A0-BBC5-4E9C-BE9C-55D703480D36}" type="pres">
      <dgm:prSet presAssocID="{31E7377F-A257-4515-B2D6-6BF897B6DFAF}" presName="linearFlow" presStyleCnt="0">
        <dgm:presLayoutVars>
          <dgm:dir/>
          <dgm:resizeHandles val="exact"/>
        </dgm:presLayoutVars>
      </dgm:prSet>
      <dgm:spPr/>
    </dgm:pt>
    <dgm:pt modelId="{8539CB32-E256-4313-929E-A172C238C3EC}" type="pres">
      <dgm:prSet presAssocID="{97C0CD71-D6A2-45FE-BAAE-CB2DBD2234C6}" presName="composite" presStyleCnt="0"/>
      <dgm:spPr/>
    </dgm:pt>
    <dgm:pt modelId="{05E2E169-E7F2-4E43-85D9-EDC38C09CD77}" type="pres">
      <dgm:prSet presAssocID="{97C0CD71-D6A2-45FE-BAAE-CB2DBD2234C6}" presName="imgShp" presStyleLbl="fgImgPlace1" presStyleIdx="0" presStyleCnt="1"/>
      <dgm:spPr>
        <a:blipFill rotWithShape="1">
          <a:blip xmlns:r="http://schemas.openxmlformats.org/officeDocument/2006/relationships" r:embed="rId1"/>
          <a:stretch>
            <a:fillRect/>
          </a:stretch>
        </a:blipFill>
      </dgm:spPr>
    </dgm:pt>
    <dgm:pt modelId="{6063CDBC-EBE4-4A7B-861A-C6431D2FE8C0}" type="pres">
      <dgm:prSet presAssocID="{97C0CD71-D6A2-45FE-BAAE-CB2DBD2234C6}" presName="txShp" presStyleLbl="node1" presStyleIdx="0" presStyleCnt="1">
        <dgm:presLayoutVars>
          <dgm:bulletEnabled val="1"/>
        </dgm:presLayoutVars>
      </dgm:prSet>
      <dgm:spPr/>
      <dgm:t>
        <a:bodyPr/>
        <a:lstStyle/>
        <a:p>
          <a:endParaRPr lang="en-US"/>
        </a:p>
      </dgm:t>
    </dgm:pt>
  </dgm:ptLst>
  <dgm:cxnLst>
    <dgm:cxn modelId="{893FF76C-3CDB-4544-A057-C8EDDF5F5FF3}" type="presOf" srcId="{97C0CD71-D6A2-45FE-BAAE-CB2DBD2234C6}" destId="{6063CDBC-EBE4-4A7B-861A-C6431D2FE8C0}" srcOrd="0" destOrd="0" presId="urn:microsoft.com/office/officeart/2005/8/layout/vList3"/>
    <dgm:cxn modelId="{A5BB08ED-C4FD-4EF3-B648-0C7768C97227}" srcId="{31E7377F-A257-4515-B2D6-6BF897B6DFAF}" destId="{97C0CD71-D6A2-45FE-BAAE-CB2DBD2234C6}" srcOrd="0" destOrd="0" parTransId="{9366A705-5D01-4BAA-8B23-FBEB0A8231A4}" sibTransId="{EAAE6A92-4DCA-4330-A599-6CA7906DAC1A}"/>
    <dgm:cxn modelId="{626163D6-8AD2-446A-8C9F-6B33654F127A}" type="presOf" srcId="{31E7377F-A257-4515-B2D6-6BF897B6DFAF}" destId="{7DC499A0-BBC5-4E9C-BE9C-55D703480D36}" srcOrd="0" destOrd="0" presId="urn:microsoft.com/office/officeart/2005/8/layout/vList3"/>
    <dgm:cxn modelId="{7C81E7C7-467F-4593-B1B1-2A0AD3B1FC81}" type="presParOf" srcId="{7DC499A0-BBC5-4E9C-BE9C-55D703480D36}" destId="{8539CB32-E256-4313-929E-A172C238C3EC}" srcOrd="0" destOrd="0" presId="urn:microsoft.com/office/officeart/2005/8/layout/vList3"/>
    <dgm:cxn modelId="{F6B9CC11-A163-4846-9BF7-EE4CF06F3018}" type="presParOf" srcId="{8539CB32-E256-4313-929E-A172C238C3EC}" destId="{05E2E169-E7F2-4E43-85D9-EDC38C09CD77}" srcOrd="0" destOrd="0" presId="urn:microsoft.com/office/officeart/2005/8/layout/vList3"/>
    <dgm:cxn modelId="{C1C816F1-AAAD-4320-B96D-B55EE5C51D1A}" type="presParOf" srcId="{8539CB32-E256-4313-929E-A172C238C3EC}" destId="{6063CDBC-EBE4-4A7B-861A-C6431D2FE8C0}"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27B9586E-2C12-4300-92C4-870A0791EE88}" type="datetimeFigureOut">
              <a:rPr lang="en-US" smtClean="0"/>
              <a:t>5/30/2017</a:t>
            </a:fld>
            <a:endParaRPr lang="en-US" dirty="0"/>
          </a:p>
        </p:txBody>
      </p:sp>
      <p:sp>
        <p:nvSpPr>
          <p:cNvPr id="4" name="Footer Placeholder 3"/>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0"/>
          </a:xfrm>
          <a:prstGeom prst="rect">
            <a:avLst/>
          </a:prstGeom>
        </p:spPr>
        <p:txBody>
          <a:bodyPr vert="horz" lIns="93317" tIns="46659" rIns="93317" bIns="46659" rtlCol="0" anchor="b"/>
          <a:lstStyle>
            <a:lvl1pPr algn="r">
              <a:defRPr sz="1200"/>
            </a:lvl1pPr>
          </a:lstStyle>
          <a:p>
            <a:fld id="{99686800-9D2E-496E-A3FB-528BCFDD4FDE}" type="slidenum">
              <a:rPr lang="en-US" smtClean="0"/>
              <a:t>‹#›</a:t>
            </a:fld>
            <a:endParaRPr lang="en-US" dirty="0"/>
          </a:p>
        </p:txBody>
      </p:sp>
    </p:spTree>
    <p:extLst>
      <p:ext uri="{BB962C8B-B14F-4D97-AF65-F5344CB8AC3E}">
        <p14:creationId xmlns:p14="http://schemas.microsoft.com/office/powerpoint/2010/main" val="2796821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1F40120C-0CAD-FE44-95AA-9E1573372EF0}" type="datetimeFigureOut">
              <a:rPr lang="en-US" smtClean="0"/>
              <a:t>5/30/2017</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97AA43F1-2879-9A46-BAE7-87E05698D7EF}" type="slidenum">
              <a:rPr lang="en-US" smtClean="0"/>
              <a:t>‹#›</a:t>
            </a:fld>
            <a:endParaRPr lang="en-US" dirty="0"/>
          </a:p>
        </p:txBody>
      </p:sp>
    </p:spTree>
    <p:extLst>
      <p:ext uri="{BB962C8B-B14F-4D97-AF65-F5344CB8AC3E}">
        <p14:creationId xmlns:p14="http://schemas.microsoft.com/office/powerpoint/2010/main" val="311752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deck goes</a:t>
            </a:r>
            <a:r>
              <a:rPr lang="en-US" baseline="0" dirty="0" smtClean="0"/>
              <a:t> over what is good to know about Banner 9 for Human Resources professionals.</a:t>
            </a:r>
            <a:endParaRPr lang="en-US" dirty="0" smtClean="0"/>
          </a:p>
          <a:p>
            <a:endParaRPr lang="en-US" dirty="0"/>
          </a:p>
        </p:txBody>
      </p:sp>
      <p:sp>
        <p:nvSpPr>
          <p:cNvPr id="4" name="Slide Number Placeholder 3"/>
          <p:cNvSpPr>
            <a:spLocks noGrp="1"/>
          </p:cNvSpPr>
          <p:nvPr>
            <p:ph type="sldNum" sz="quarter" idx="10"/>
          </p:nvPr>
        </p:nvSpPr>
        <p:spPr/>
        <p:txBody>
          <a:bodyPr/>
          <a:lstStyle/>
          <a:p>
            <a:fld id="{97AA43F1-2879-9A46-BAE7-87E05698D7EF}" type="slidenum">
              <a:rPr lang="en-US" smtClean="0"/>
              <a:t>1</a:t>
            </a:fld>
            <a:endParaRPr lang="en-US" dirty="0"/>
          </a:p>
        </p:txBody>
      </p:sp>
    </p:spTree>
    <p:extLst>
      <p:ext uri="{BB962C8B-B14F-4D97-AF65-F5344CB8AC3E}">
        <p14:creationId xmlns:p14="http://schemas.microsoft.com/office/powerpoint/2010/main" val="9846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Employee Profile: </a:t>
            </a:r>
            <a:r>
              <a:rPr lang="en-US" sz="1200" kern="1200" dirty="0">
                <a:solidFill>
                  <a:schemeClr val="tx1"/>
                </a:solidFill>
                <a:effectLst/>
                <a:latin typeface="+mn-lt"/>
                <a:ea typeface="+mn-ea"/>
                <a:cs typeface="+mn-cs"/>
              </a:rPr>
              <a:t>An intuitive entry point for employees to access their personal, employment, and job-related information.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Here’s Employee Profile on a Tablet</a:t>
            </a:r>
            <a:r>
              <a:rPr lang="en-US" baseline="0" dirty="0"/>
              <a:t> and larger screen  </a:t>
            </a:r>
            <a:endParaRPr lang="en-US" dirty="0"/>
          </a:p>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14</a:t>
            </a:fld>
            <a:endParaRPr lang="en-US"/>
          </a:p>
        </p:txBody>
      </p:sp>
    </p:spTree>
    <p:extLst>
      <p:ext uri="{BB962C8B-B14F-4D97-AF65-F5344CB8AC3E}">
        <p14:creationId xmlns:p14="http://schemas.microsoft.com/office/powerpoint/2010/main" val="1480687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Position Description</a:t>
            </a:r>
            <a:r>
              <a:rPr lang="en-US" sz="1200" kern="1200" dirty="0">
                <a:solidFill>
                  <a:schemeClr val="tx1"/>
                </a:solidFill>
                <a:effectLst/>
                <a:latin typeface="+mn-lt"/>
                <a:ea typeface="+mn-ea"/>
                <a:cs typeface="+mn-cs"/>
              </a:rPr>
              <a:t>: A time-saving functionality for creating, editing, standardizing, routing, and approving position descriptions in Banner Human Resources, making posting on multiple job-search sites faster and more efficient.</a:t>
            </a:r>
          </a:p>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15</a:t>
            </a:fld>
            <a:endParaRPr lang="en-US"/>
          </a:p>
        </p:txBody>
      </p:sp>
    </p:spTree>
    <p:extLst>
      <p:ext uri="{BB962C8B-B14F-4D97-AF65-F5344CB8AC3E}">
        <p14:creationId xmlns:p14="http://schemas.microsoft.com/office/powerpoint/2010/main" val="107987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pPr lvl="0"/>
            <a:r>
              <a:rPr lang="en-US" sz="1200" b="1" kern="1200" dirty="0" err="1">
                <a:solidFill>
                  <a:schemeClr val="tx1"/>
                </a:solidFill>
                <a:effectLst/>
                <a:latin typeface="+mn-lt"/>
                <a:ea typeface="+mn-ea"/>
                <a:cs typeface="+mn-cs"/>
              </a:rPr>
              <a:t>Upclose</a:t>
            </a:r>
            <a:r>
              <a:rPr lang="en-US" sz="1200" b="1" kern="1200" baseline="0" dirty="0">
                <a:solidFill>
                  <a:schemeClr val="tx1"/>
                </a:solidFill>
                <a:effectLst/>
                <a:latin typeface="+mn-lt"/>
                <a:ea typeface="+mn-ea"/>
                <a:cs typeface="+mn-cs"/>
              </a:rPr>
              <a:t> view of Position Description’s Dashboard</a:t>
            </a:r>
          </a:p>
          <a:p>
            <a:pPr lvl="0"/>
            <a:endParaRPr lang="en-US" sz="1200" b="1"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Position Description</a:t>
            </a:r>
            <a:r>
              <a:rPr lang="en-US" sz="1200" kern="1200" dirty="0">
                <a:solidFill>
                  <a:schemeClr val="tx1"/>
                </a:solidFill>
                <a:effectLst/>
                <a:latin typeface="+mn-lt"/>
                <a:ea typeface="+mn-ea"/>
                <a:cs typeface="+mn-cs"/>
              </a:rPr>
              <a:t>: A time-saving functionality for creating, editing, standardizing, routing, and approving position descriptions in Banner Human Resources, making posting on multiple job-search sites faster and more efficient.</a:t>
            </a:r>
          </a:p>
          <a:p>
            <a:endParaRPr lang="en-US" dirty="0"/>
          </a:p>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16</a:t>
            </a:fld>
            <a:endParaRPr lang="en-US"/>
          </a:p>
        </p:txBody>
      </p:sp>
    </p:spTree>
    <p:extLst>
      <p:ext uri="{BB962C8B-B14F-4D97-AF65-F5344CB8AC3E}">
        <p14:creationId xmlns:p14="http://schemas.microsoft.com/office/powerpoint/2010/main" val="398796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pPr lvl="0"/>
            <a:r>
              <a:rPr lang="en-US" sz="1200" b="1" kern="1200" dirty="0">
                <a:solidFill>
                  <a:schemeClr val="tx1"/>
                </a:solidFill>
                <a:effectLst/>
                <a:latin typeface="+mn-lt"/>
                <a:ea typeface="+mn-ea"/>
                <a:cs typeface="+mn-cs"/>
              </a:rPr>
              <a:t>Part of the consolidated Employee Self Service application 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Effort Reporting: </a:t>
            </a:r>
            <a:r>
              <a:rPr lang="en-US" sz="1200" kern="1200" dirty="0">
                <a:solidFill>
                  <a:schemeClr val="tx1"/>
                </a:solidFill>
                <a:effectLst/>
                <a:latin typeface="+mn-lt"/>
                <a:ea typeface="+mn-ea"/>
                <a:cs typeface="+mn-cs"/>
              </a:rPr>
              <a:t>An efficient methodology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reporting on effort charged to grants and facilitating A-21 compliance.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clients in the United States only.)</a:t>
            </a:r>
          </a:p>
        </p:txBody>
      </p:sp>
      <p:sp>
        <p:nvSpPr>
          <p:cNvPr id="4" name="Slide Number Placeholder 3"/>
          <p:cNvSpPr>
            <a:spLocks noGrp="1"/>
          </p:cNvSpPr>
          <p:nvPr>
            <p:ph type="sldNum" sz="quarter" idx="10"/>
          </p:nvPr>
        </p:nvSpPr>
        <p:spPr/>
        <p:txBody>
          <a:bodyPr/>
          <a:lstStyle/>
          <a:p>
            <a:fld id="{E2933455-3812-AF4B-B77B-4A8F078282B3}" type="slidenum">
              <a:rPr lang="en-US" smtClean="0"/>
              <a:t>17</a:t>
            </a:fld>
            <a:endParaRPr lang="en-US"/>
          </a:p>
        </p:txBody>
      </p:sp>
    </p:spTree>
    <p:extLst>
      <p:ext uri="{BB962C8B-B14F-4D97-AF65-F5344CB8AC3E}">
        <p14:creationId xmlns:p14="http://schemas.microsoft.com/office/powerpoint/2010/main" val="2874871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Another part of the consolidated Employee Self Service application 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Labor Redistribution:</a:t>
            </a:r>
            <a:r>
              <a:rPr lang="en-US" sz="1200" kern="1200" dirty="0">
                <a:solidFill>
                  <a:schemeClr val="tx1"/>
                </a:solidFill>
                <a:effectLst/>
                <a:latin typeface="+mn-lt"/>
                <a:ea typeface="+mn-ea"/>
                <a:cs typeface="+mn-cs"/>
              </a:rPr>
              <a:t> Essential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tools for initiating a labor redistribution in Employee Self-Service, routing for approval, and maintaining history for audit purposes.</a:t>
            </a:r>
          </a:p>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18</a:t>
            </a:fld>
            <a:endParaRPr lang="en-US"/>
          </a:p>
        </p:txBody>
      </p:sp>
    </p:spTree>
    <p:extLst>
      <p:ext uri="{BB962C8B-B14F-4D97-AF65-F5344CB8AC3E}">
        <p14:creationId xmlns:p14="http://schemas.microsoft.com/office/powerpoint/2010/main" val="14683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9225" y="627063"/>
            <a:ext cx="4175125" cy="3132137"/>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Communication management is a brand new functionality</a:t>
            </a:r>
            <a:r>
              <a:rPr lang="en-US" sz="1200" b="1" kern="1200" baseline="0" dirty="0">
                <a:solidFill>
                  <a:schemeClr val="tx1"/>
                </a:solidFill>
                <a:effectLst/>
                <a:latin typeface="+mn-lt"/>
                <a:ea typeface="+mn-ea"/>
                <a:cs typeface="+mn-cs"/>
              </a:rPr>
              <a:t> folks are really excited about.</a:t>
            </a:r>
            <a:br>
              <a:rPr lang="en-US" sz="1200" b="1" kern="1200" baseline="0" dirty="0">
                <a:solidFill>
                  <a:schemeClr val="tx1"/>
                </a:solidFill>
                <a:effectLst/>
                <a:latin typeface="+mn-lt"/>
                <a:ea typeface="+mn-ea"/>
                <a:cs typeface="+mn-cs"/>
              </a:rPr>
            </a:br>
            <a:r>
              <a:rPr lang="en-US" sz="1200" b="1" kern="1200" dirty="0">
                <a:solidFill>
                  <a:schemeClr val="tx1"/>
                </a:solidFill>
                <a:effectLst/>
                <a:latin typeface="+mn-lt"/>
                <a:ea typeface="+mn-ea"/>
                <a:cs typeface="+mn-cs"/>
              </a:rPr>
              <a:t>Communication Management </a:t>
            </a:r>
            <a:r>
              <a:rPr lang="en-US" sz="1200" kern="1200" dirty="0">
                <a:solidFill>
                  <a:schemeClr val="tx1"/>
                </a:solidFill>
                <a:effectLst/>
                <a:latin typeface="+mn-lt"/>
                <a:ea typeface="+mn-ea"/>
                <a:cs typeface="+mn-cs"/>
              </a:rPr>
              <a:t>offers all-new tools to helps you communicate with specific populations using Banner data. Communication Management makes it easy to create and send financial aid award letters, registration reminders, past-due tuition notices, and more.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It’s part of Banner General. It works across the entire Banner enterprise. You can communicate with any </a:t>
            </a:r>
          </a:p>
          <a:p>
            <a:pPr lvl="0"/>
            <a:r>
              <a:rPr lang="en-US" sz="1200" kern="1200" dirty="0">
                <a:solidFill>
                  <a:schemeClr val="tx1"/>
                </a:solidFill>
                <a:effectLst/>
                <a:latin typeface="+mn-lt"/>
                <a:ea typeface="+mn-ea"/>
                <a:cs typeface="+mn-cs"/>
              </a:rPr>
              <a:t>Tactical and operational communications. It’s not a strategic</a:t>
            </a:r>
            <a:r>
              <a:rPr lang="en-US" sz="1200" kern="1200" baseline="0" dirty="0">
                <a:solidFill>
                  <a:schemeClr val="tx1"/>
                </a:solidFill>
                <a:effectLst/>
                <a:latin typeface="+mn-lt"/>
                <a:ea typeface="+mn-ea"/>
                <a:cs typeface="+mn-cs"/>
              </a:rPr>
              <a:t> communication platform but rather a process oriented platform. Communications you’d send to a subset of people like: “Your bill is due.” “You need to register.” “It’s time for benefits elections”</a:t>
            </a: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00346-CCC5-964A-81E4-787A8C93854B}"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41495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0"/>
              </a:spcBef>
            </a:pPr>
            <a:r>
              <a:rPr lang="en-US" sz="2400" dirty="0"/>
              <a:t>The functionality</a:t>
            </a:r>
            <a:r>
              <a:rPr lang="en-US" sz="2400" baseline="0" dirty="0"/>
              <a:t> for </a:t>
            </a:r>
            <a:r>
              <a:rPr lang="en-US" sz="2400" dirty="0"/>
              <a:t>Personal Information Self-Service has expanded.</a:t>
            </a:r>
          </a:p>
          <a:p>
            <a:pPr>
              <a:spcBef>
                <a:spcPts val="2000"/>
              </a:spcBef>
            </a:pPr>
            <a:r>
              <a:rPr lang="en-US" sz="2400" dirty="0"/>
              <a:t>You now</a:t>
            </a:r>
            <a:r>
              <a:rPr lang="en-US" sz="2400" baseline="0" dirty="0"/>
              <a:t> can:</a:t>
            </a:r>
            <a:endParaRPr lang="en-US" sz="2400" dirty="0"/>
          </a:p>
          <a:p>
            <a:pPr marL="619125" lvl="1" indent="-342900">
              <a:spcBef>
                <a:spcPts val="2000"/>
              </a:spcBef>
              <a:buFont typeface="Arial"/>
              <a:buChar char="•"/>
            </a:pPr>
            <a:r>
              <a:rPr lang="en-US" sz="2000" dirty="0"/>
              <a:t>View, edit and update biographic and demographic information</a:t>
            </a:r>
          </a:p>
          <a:p>
            <a:pPr marL="619125" lvl="1" indent="-342900">
              <a:spcBef>
                <a:spcPts val="2000"/>
              </a:spcBef>
              <a:buFont typeface="Arial"/>
              <a:buChar char="•"/>
            </a:pPr>
            <a:r>
              <a:rPr lang="en-US" sz="2000" dirty="0"/>
              <a:t>Display a</a:t>
            </a:r>
            <a:r>
              <a:rPr lang="en-US" sz="2000" baseline="0" dirty="0"/>
              <a:t> name</a:t>
            </a:r>
            <a:r>
              <a:rPr lang="en-US" sz="2000" dirty="0"/>
              <a:t> in Personal Details (for the first, middle, last or preferred), yet support name display differently in Overview section</a:t>
            </a:r>
          </a:p>
          <a:p>
            <a:pPr marL="619125" lvl="1" indent="-342900">
              <a:spcBef>
                <a:spcPts val="2000"/>
              </a:spcBef>
              <a:buFont typeface="Arial"/>
              <a:buChar char="•"/>
            </a:pPr>
            <a:r>
              <a:rPr lang="en-US" sz="2000" dirty="0"/>
              <a:t>Configure the Integration Configuration Settings (GORICCR) page to your preference</a:t>
            </a:r>
          </a:p>
          <a:p>
            <a:pPr marL="619125" lvl="1" indent="-342900">
              <a:spcBef>
                <a:spcPts val="2000"/>
              </a:spcBef>
              <a:buFont typeface="Arial"/>
              <a:buChar char="•"/>
            </a:pPr>
            <a:r>
              <a:rPr lang="en-US" sz="2000" dirty="0"/>
              <a:t>Direct Deposit and Personal Information function has</a:t>
            </a:r>
            <a:r>
              <a:rPr lang="en-US" sz="2000" baseline="0" dirty="0"/>
              <a:t> now </a:t>
            </a:r>
            <a:r>
              <a:rPr lang="en-US" sz="2000" dirty="0"/>
              <a:t>merged into single application</a:t>
            </a:r>
          </a:p>
          <a:p>
            <a:pPr marL="619125" lvl="1" indent="-342900">
              <a:spcBef>
                <a:spcPts val="2000"/>
              </a:spcBef>
              <a:buFont typeface="Arial"/>
              <a:buChar char="•"/>
            </a:pPr>
            <a:r>
              <a:rPr lang="en-US" sz="2000" dirty="0"/>
              <a:t>It is overall easier to update and configure, by institution</a:t>
            </a:r>
          </a:p>
          <a:p>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20</a:t>
            </a:fld>
            <a:endParaRPr lang="en-US"/>
          </a:p>
        </p:txBody>
      </p:sp>
    </p:spTree>
    <p:extLst>
      <p:ext uri="{BB962C8B-B14F-4D97-AF65-F5344CB8AC3E}">
        <p14:creationId xmlns:p14="http://schemas.microsoft.com/office/powerpoint/2010/main" val="3475356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21</a:t>
            </a:fld>
            <a:endParaRPr lang="en-US"/>
          </a:p>
        </p:txBody>
      </p:sp>
    </p:spTree>
    <p:extLst>
      <p:ext uri="{BB962C8B-B14F-4D97-AF65-F5344CB8AC3E}">
        <p14:creationId xmlns:p14="http://schemas.microsoft.com/office/powerpoint/2010/main" val="409553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A43F1-2879-9A46-BAE7-87E05698D7EF}" type="slidenum">
              <a:rPr lang="en-US" smtClean="0"/>
              <a:t>22</a:t>
            </a:fld>
            <a:endParaRPr lang="en-US" dirty="0"/>
          </a:p>
        </p:txBody>
      </p:sp>
    </p:spTree>
    <p:extLst>
      <p:ext uri="{BB962C8B-B14F-4D97-AF65-F5344CB8AC3E}">
        <p14:creationId xmlns:p14="http://schemas.microsoft.com/office/powerpoint/2010/main" val="83947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primary resource is the Banner 9 Guide, which can be found online at ellucian.com/banner9guide</a:t>
            </a:r>
          </a:p>
          <a:p>
            <a:endParaRPr lang="en-US" i="0" baseline="0" dirty="0"/>
          </a:p>
          <a:p>
            <a:r>
              <a:rPr lang="en-US" i="0" baseline="0" dirty="0"/>
              <a:t>This site will continue to be your one stop shop for Banner 9 Upgrade content, so please ensure you have a HUB account and check back here as needed.</a:t>
            </a:r>
          </a:p>
          <a:p>
            <a:endParaRPr lang="en-US" i="0" baseline="0"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23</a:t>
            </a:fld>
            <a:endParaRPr lang="en-US" dirty="0"/>
          </a:p>
        </p:txBody>
      </p:sp>
    </p:spTree>
    <p:extLst>
      <p:ext uri="{BB962C8B-B14F-4D97-AF65-F5344CB8AC3E}">
        <p14:creationId xmlns:p14="http://schemas.microsoft.com/office/powerpoint/2010/main" val="282298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Banner 8 administrative applications move to Sustaining Support January 1, 2019, so institutions should make them a priority.</a:t>
            </a:r>
          </a:p>
          <a:p>
            <a:r>
              <a:rPr lang="en-US" baseline="0" dirty="0"/>
              <a:t>Banner 8 self-service applications continue to be supported in 2019</a:t>
            </a:r>
          </a:p>
        </p:txBody>
      </p:sp>
      <p:sp>
        <p:nvSpPr>
          <p:cNvPr id="4" name="Slide Number Placeholder 3"/>
          <p:cNvSpPr>
            <a:spLocks noGrp="1"/>
          </p:cNvSpPr>
          <p:nvPr>
            <p:ph type="sldNum" sz="quarter" idx="10"/>
          </p:nvPr>
        </p:nvSpPr>
        <p:spPr/>
        <p:txBody>
          <a:bodyPr/>
          <a:lstStyle/>
          <a:p>
            <a:fld id="{97AA43F1-2879-9A46-BAE7-87E05698D7EF}" type="slidenum">
              <a:rPr lang="en-US" smtClean="0"/>
              <a:t>5</a:t>
            </a:fld>
            <a:endParaRPr lang="en-US" dirty="0"/>
          </a:p>
        </p:txBody>
      </p:sp>
    </p:spTree>
    <p:extLst>
      <p:ext uri="{BB962C8B-B14F-4D97-AF65-F5344CB8AC3E}">
        <p14:creationId xmlns:p14="http://schemas.microsoft.com/office/powerpoint/2010/main" val="3855531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great</a:t>
            </a:r>
            <a:r>
              <a:rPr lang="en-US" baseline="0" dirty="0"/>
              <a:t> resources to check out.</a:t>
            </a:r>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24</a:t>
            </a:fld>
            <a:endParaRPr lang="en-US"/>
          </a:p>
        </p:txBody>
      </p:sp>
    </p:spTree>
    <p:extLst>
      <p:ext uri="{BB962C8B-B14F-4D97-AF65-F5344CB8AC3E}">
        <p14:creationId xmlns:p14="http://schemas.microsoft.com/office/powerpoint/2010/main" val="3301858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r>
              <a:rPr lang="en-US" dirty="0"/>
              <a:t>Here we are showing</a:t>
            </a:r>
            <a:r>
              <a:rPr lang="en-US" baseline="0" dirty="0"/>
              <a:t> how staff related </a:t>
            </a:r>
            <a:r>
              <a:rPr lang="en-US" dirty="0"/>
              <a:t>capabilities of Banner 9 lead to a significant positive impact and overall a streamlined experience.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Having modernized the screens and navigation elements across the administrative experience, we expect that customers will experience higher job satisfaction as well as time savings.  For example, the ability to filter records and apply mass changes to certain records all at once is a common scenario that used to be a ‘one by one’ process.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With simplified communications ability – being able to send notifications regarding transactional issues like aid, tuition, registration deadlines, benefits selection deadlines - staff will be able to communicate across the institution like never before.</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And with many of the new functionalities including many more self service features, more personnel will be able to interact with Banner, driving efficiencies across a variety of institutional processes.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AA43F1-2879-9A46-BAE7-87E05698D7EF}" type="slidenum">
              <a:rPr lang="en-US" smtClean="0"/>
              <a:t>6</a:t>
            </a:fld>
            <a:endParaRPr lang="en-US" dirty="0"/>
          </a:p>
        </p:txBody>
      </p:sp>
    </p:spTree>
    <p:extLst>
      <p:ext uri="{BB962C8B-B14F-4D97-AF65-F5344CB8AC3E}">
        <p14:creationId xmlns:p14="http://schemas.microsoft.com/office/powerpoint/2010/main" val="367365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E2FB36C3-D468-4063-B363-19BB60984B1E}" type="slidenum">
              <a:rPr lang="en-US" smtClean="0"/>
              <a:t>8</a:t>
            </a:fld>
            <a:endParaRPr lang="en-US"/>
          </a:p>
        </p:txBody>
      </p:sp>
    </p:spTree>
    <p:extLst>
      <p:ext uri="{BB962C8B-B14F-4D97-AF65-F5344CB8AC3E}">
        <p14:creationId xmlns:p14="http://schemas.microsoft.com/office/powerpoint/2010/main" val="277514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9</a:t>
            </a:fld>
            <a:endParaRPr lang="en-US" dirty="0"/>
          </a:p>
        </p:txBody>
      </p:sp>
    </p:spTree>
    <p:extLst>
      <p:ext uri="{BB962C8B-B14F-4D97-AF65-F5344CB8AC3E}">
        <p14:creationId xmlns:p14="http://schemas.microsoft.com/office/powerpoint/2010/main" val="246568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dramatic difference between how our Old Forms based</a:t>
            </a:r>
            <a:r>
              <a:rPr lang="en-US" baseline="0" dirty="0"/>
              <a:t> on Oracle look versus the Transformed Pages.</a:t>
            </a:r>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10</a:t>
            </a:fld>
            <a:endParaRPr lang="en-US"/>
          </a:p>
        </p:txBody>
      </p:sp>
    </p:spTree>
    <p:extLst>
      <p:ext uri="{BB962C8B-B14F-4D97-AF65-F5344CB8AC3E}">
        <p14:creationId xmlns:p14="http://schemas.microsoft.com/office/powerpoint/2010/main" val="122676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navigational improvements</a:t>
            </a:r>
            <a:r>
              <a:rPr lang="en-US" baseline="0" dirty="0"/>
              <a:t> with Standard tools always in the same place.</a:t>
            </a:r>
          </a:p>
          <a:p>
            <a:r>
              <a:rPr lang="en-US" baseline="0" dirty="0"/>
              <a:t>Page navigation and total # of records in the bottom left and table and field information always in the same place.</a:t>
            </a:r>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11</a:t>
            </a:fld>
            <a:endParaRPr lang="en-US"/>
          </a:p>
        </p:txBody>
      </p:sp>
    </p:spTree>
    <p:extLst>
      <p:ext uri="{BB962C8B-B14F-4D97-AF65-F5344CB8AC3E}">
        <p14:creationId xmlns:p14="http://schemas.microsoft.com/office/powerpoint/2010/main" val="391452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nvPr>
        </p:nvSpPr>
        <p:spPr/>
        <p:txBody>
          <a:bodyPr/>
          <a:lstStyle/>
          <a:p>
            <a:pPr marL="0" indent="0"/>
            <a:r>
              <a:rPr lang="en-US" sz="2400" dirty="0"/>
              <a:t>Application Navigator</a:t>
            </a:r>
          </a:p>
          <a:p>
            <a:pPr marL="287338" lvl="2">
              <a:spcBef>
                <a:spcPts val="2000"/>
              </a:spcBef>
            </a:pPr>
            <a:r>
              <a:rPr lang="en-US" sz="2000" dirty="0">
                <a:solidFill>
                  <a:srgbClr val="414042"/>
                </a:solidFill>
              </a:rPr>
              <a:t>Allows you to navigate between transformed Admin pages and Banner 8 forms</a:t>
            </a:r>
          </a:p>
          <a:p>
            <a:pPr marL="287338" lvl="2">
              <a:spcBef>
                <a:spcPts val="2000"/>
              </a:spcBef>
            </a:pPr>
            <a:r>
              <a:rPr lang="en-US" sz="2000" dirty="0">
                <a:solidFill>
                  <a:srgbClr val="414042"/>
                </a:solidFill>
              </a:rPr>
              <a:t>Ability to customize landing page </a:t>
            </a:r>
            <a:br>
              <a:rPr lang="en-US" sz="2000" dirty="0">
                <a:solidFill>
                  <a:srgbClr val="414042"/>
                </a:solidFill>
              </a:rPr>
            </a:br>
            <a:endParaRPr lang="en-US" sz="2400"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12</a:t>
            </a:fld>
            <a:endParaRPr lang="en-US"/>
          </a:p>
        </p:txBody>
      </p:sp>
    </p:spTree>
    <p:extLst>
      <p:ext uri="{BB962C8B-B14F-4D97-AF65-F5344CB8AC3E}">
        <p14:creationId xmlns:p14="http://schemas.microsoft.com/office/powerpoint/2010/main" val="165436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Employee Self-Service:</a:t>
            </a:r>
            <a:r>
              <a:rPr lang="en-US" sz="1200" kern="1200" dirty="0">
                <a:solidFill>
                  <a:schemeClr val="tx1"/>
                </a:solidFill>
                <a:effectLst/>
                <a:latin typeface="+mn-lt"/>
                <a:ea typeface="+mn-ea"/>
                <a:cs typeface="+mn-cs"/>
              </a:rPr>
              <a:t> features a newly consolidated, easy-to-use dashboard that makes key personnel information readily and easily available. Best of all, it’s configurable, so you can turn features on and off according to your needs. </a:t>
            </a:r>
          </a:p>
          <a:p>
            <a:endParaRPr lang="en-US" dirty="0"/>
          </a:p>
          <a:p>
            <a:r>
              <a:rPr lang="en-US" sz="1200" kern="1200" dirty="0">
                <a:solidFill>
                  <a:schemeClr val="tx1"/>
                </a:solidFill>
                <a:effectLst/>
                <a:latin typeface="+mn-lt"/>
                <a:ea typeface="+mn-ea"/>
                <a:cs typeface="+mn-cs"/>
              </a:rPr>
              <a:t>All-new, user-friendly components include: Employee Profile,</a:t>
            </a:r>
            <a:r>
              <a:rPr lang="en-US" sz="1200" kern="1200" baseline="0" dirty="0">
                <a:solidFill>
                  <a:schemeClr val="tx1"/>
                </a:solidFill>
                <a:effectLst/>
                <a:latin typeface="+mn-lt"/>
                <a:ea typeface="+mn-ea"/>
                <a:cs typeface="+mn-cs"/>
              </a:rPr>
              <a:t> Position Description, Labor Redistribution and Effort Reporting.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Employee Profile: </a:t>
            </a:r>
            <a:r>
              <a:rPr lang="en-US" sz="1200" kern="1200" dirty="0">
                <a:solidFill>
                  <a:schemeClr val="tx1"/>
                </a:solidFill>
                <a:effectLst/>
                <a:latin typeface="+mn-lt"/>
                <a:ea typeface="+mn-ea"/>
                <a:cs typeface="+mn-cs"/>
              </a:rPr>
              <a:t>An intuitive entry point for employees to access their personal, employment, and job-related information.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13</a:t>
            </a:fld>
            <a:endParaRPr lang="en-US"/>
          </a:p>
        </p:txBody>
      </p:sp>
    </p:spTree>
    <p:extLst>
      <p:ext uri="{BB962C8B-B14F-4D97-AF65-F5344CB8AC3E}">
        <p14:creationId xmlns:p14="http://schemas.microsoft.com/office/powerpoint/2010/main" val="1133581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
        <p:nvSpPr>
          <p:cNvPr id="4" name="Rectangle 3"/>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717479"/>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sp>
        <p:nvSpPr>
          <p:cNvPr id="9" name="Rectangle 8"/>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33239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3" name="TextBox 2"/>
          <p:cNvSpPr txBox="1"/>
          <p:nvPr userDrawn="1"/>
        </p:nvSpPr>
        <p:spPr>
          <a:xfrm>
            <a:off x="378969" y="4327822"/>
            <a:ext cx="914400" cy="914400"/>
          </a:xfrm>
          <a:prstGeom prst="rect">
            <a:avLst/>
          </a:prstGeom>
        </p:spPr>
        <p:txBody>
          <a:bodyPr wrap="none" rtlCol="0" anchor="t" anchorCtr="0">
            <a:normAutofit/>
          </a:bodyPr>
          <a:lstStyle/>
          <a:p>
            <a:pPr>
              <a:lnSpc>
                <a:spcPct val="120000"/>
              </a:lnSpc>
            </a:pPr>
            <a:r>
              <a:rPr lang="en-US" sz="2800" dirty="0"/>
              <a:t>Our Story</a:t>
            </a:r>
            <a:endParaRPr lang="en-US" sz="2800" b="1" dirty="0"/>
          </a:p>
        </p:txBody>
      </p:sp>
      <p:sp>
        <p:nvSpPr>
          <p:cNvPr id="17" name="Rectangle 16"/>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296163"/>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71747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81912"/>
            <a:ext cx="8311896" cy="4572676"/>
          </a:xfrm>
        </p:spPr>
        <p:txBody>
          <a:bodyPr/>
          <a:lstStyle>
            <a:lvl1pPr marL="0" indent="0">
              <a:spcBef>
                <a:spcPts val="1200"/>
              </a:spcBef>
              <a:buFontTx/>
              <a:buNone/>
              <a:defRPr sz="1800" b="1" baseline="0">
                <a:solidFill>
                  <a:srgbClr val="595959"/>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rgbClr val="595959"/>
              </a:buClr>
              <a:buFont typeface="Arial" pitchFamily="34" charset="0"/>
              <a:buChar cha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
        <p:nvSpPr>
          <p:cNvPr id="12" name="Rectangle 11"/>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44189"/>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81912"/>
            <a:ext cx="8311896" cy="376284"/>
          </a:xfrm>
        </p:spPr>
        <p:txBody>
          <a:bodyPr/>
          <a:lstStyle>
            <a:lvl1pPr marL="0" indent="0">
              <a:spcBef>
                <a:spcPts val="1200"/>
              </a:spcBef>
              <a:buFontTx/>
              <a:buNone/>
              <a:defRPr lang="en-US" sz="1800" b="1" kern="1200" baseline="0" dirty="0" smtClean="0">
                <a:solidFill>
                  <a:srgbClr val="595959"/>
                </a:solidFill>
                <a:latin typeface="Arial"/>
                <a:ea typeface="+mn-ea"/>
                <a:cs typeface="Aria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
        <p:nvSpPr>
          <p:cNvPr id="4" name="Content Placeholder 2"/>
          <p:cNvSpPr>
            <a:spLocks noGrp="1"/>
          </p:cNvSpPr>
          <p:nvPr>
            <p:ph idx="10"/>
          </p:nvPr>
        </p:nvSpPr>
        <p:spPr>
          <a:xfrm>
            <a:off x="429768" y="2133600"/>
            <a:ext cx="8311896" cy="4163683"/>
          </a:xfrm>
        </p:spPr>
        <p:txBody>
          <a:bodyPr/>
          <a:lstStyle>
            <a:lvl1pPr>
              <a:spcBef>
                <a:spcPts val="1200"/>
              </a:spcBef>
              <a:buFontTx/>
              <a:buNone/>
              <a:defRPr sz="1800" b="0">
                <a:solidFill>
                  <a:schemeClr val="tx2"/>
                </a:solidFill>
              </a:defRPr>
            </a:lvl1pPr>
            <a:lvl2pPr marL="276225" indent="-276225">
              <a:spcBef>
                <a:spcPts val="600"/>
              </a:spcBef>
              <a:buFont typeface="Arial" pitchFamily="34" charset="0"/>
              <a:buChar char="•"/>
              <a:defRPr sz="1800" b="0">
                <a:solidFill>
                  <a:schemeClr val="tx2"/>
                </a:solidFill>
              </a:defRPr>
            </a:lvl2pPr>
            <a:lvl3pPr marL="574675" indent="-287338">
              <a:buClr>
                <a:schemeClr val="accent2"/>
              </a:buClr>
              <a:defRPr sz="1600" b="0">
                <a:solidFill>
                  <a:schemeClr val="tx2"/>
                </a:solidFill>
              </a:defRPr>
            </a:lvl3pPr>
            <a:lvl4pPr marL="862013" indent="-287338">
              <a:defRPr sz="1500" b="0">
                <a:solidFill>
                  <a:schemeClr val="tx2"/>
                </a:solidFill>
              </a:defRPr>
            </a:lvl4pPr>
            <a:lvl5pPr marL="1147763" indent="-285750">
              <a:buClr>
                <a:srgbClr val="595959"/>
              </a:buClr>
              <a:buFont typeface="Arial" panose="020B0604020202020204" pitchFamily="34" charset="0"/>
              <a:buChar char="•"/>
              <a:defRPr sz="1500" b="0"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
        <p:nvSpPr>
          <p:cNvPr id="13" name="Rectangle 12"/>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95772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437459"/>
            <a:ext cx="8311896" cy="451516"/>
          </a:xfrm>
        </p:spPr>
        <p:txBody>
          <a:bodyPr>
            <a:normAutofit/>
          </a:bodyPr>
          <a:lstStyle>
            <a:lvl1pPr>
              <a:spcBef>
                <a:spcPts val="1200"/>
              </a:spcBef>
              <a:buFontTx/>
              <a:buNone/>
              <a:defRPr sz="1700" b="0">
                <a:solidFill>
                  <a:schemeClr val="tx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
        <p:nvSpPr>
          <p:cNvPr id="8" name="Chart Placeholder 7"/>
          <p:cNvSpPr>
            <a:spLocks noGrp="1"/>
          </p:cNvSpPr>
          <p:nvPr>
            <p:ph type="chart" sz="quarter" idx="13"/>
          </p:nvPr>
        </p:nvSpPr>
        <p:spPr>
          <a:xfrm>
            <a:off x="429768" y="1888975"/>
            <a:ext cx="8311896" cy="4304791"/>
          </a:xfrm>
        </p:spPr>
        <p:txBody>
          <a:bodyPr/>
          <a:lstStyle>
            <a:lvl1pPr>
              <a:buFontTx/>
              <a:buNone/>
              <a:defRPr/>
            </a:lvl1pPr>
          </a:lstStyle>
          <a:p>
            <a:r>
              <a:rPr lang="en-US" dirty="0"/>
              <a:t>Click icon to add chart</a:t>
            </a:r>
          </a:p>
        </p:txBody>
      </p:sp>
      <p:sp>
        <p:nvSpPr>
          <p:cNvPr id="15"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
        <p:nvSpPr>
          <p:cNvPr id="14" name="Rectangle 13"/>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957724"/>
      </p:ext>
    </p:extLst>
  </p:cSld>
  <p:clrMapOvr>
    <a:masterClrMapping/>
  </p:clrMapOvr>
  <p:transition>
    <p:wipe dir="r"/>
  </p:transition>
  <p:extLst mod="1">
    <p:ext uri="{DCECCB84-F9BA-43D5-87BE-67443E8EF086}">
      <p15:sldGuideLst xmlns:p15="http://schemas.microsoft.com/office/powerpoint/2012/main">
        <p15:guide id="1" orient="horz" pos="10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
        <p:nvSpPr>
          <p:cNvPr id="11" name="Rectangle 10"/>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957724"/>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690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vider slid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721141"/>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39479"/>
            <a:ext cx="7886397" cy="1143000"/>
          </a:xfrm>
        </p:spPr>
        <p:txBody>
          <a:bodyPr/>
          <a:lstStyle/>
          <a:p>
            <a:r>
              <a:rPr lang="en-US" dirty="0"/>
              <a:t>Click to edit Master title style</a:t>
            </a:r>
          </a:p>
        </p:txBody>
      </p:sp>
      <p:sp>
        <p:nvSpPr>
          <p:cNvPr id="5" name="Text Placeholder 4"/>
          <p:cNvSpPr>
            <a:spLocks noGrp="1"/>
          </p:cNvSpPr>
          <p:nvPr>
            <p:ph type="body" sz="quarter" idx="11"/>
          </p:nvPr>
        </p:nvSpPr>
        <p:spPr>
          <a:xfrm>
            <a:off x="457201" y="1561501"/>
            <a:ext cx="7886397" cy="4349644"/>
          </a:xfrm>
          <a:prstGeom prst="rect">
            <a:avLst/>
          </a:prstGeom>
        </p:spPr>
        <p:txBody>
          <a:bodyPr vert="horz" lIns="0" tIns="0" rIns="0" bIns="0"/>
          <a:lstStyle>
            <a:lvl1pPr marL="0" indent="0">
              <a:buNone/>
              <a:defRPr sz="1800" b="1">
                <a:solidFill>
                  <a:schemeClr val="tx2"/>
                </a:solidFill>
              </a:defRPr>
            </a:lvl1pPr>
            <a:lvl2pPr marL="279425" indent="-279425">
              <a:buFont typeface="Arial"/>
              <a:buChar char="•"/>
              <a:defRPr sz="1500">
                <a:solidFill>
                  <a:srgbClr val="414042"/>
                </a:solidFill>
              </a:defRPr>
            </a:lvl2pPr>
            <a:lvl3pPr marL="562027" indent="-279425">
              <a:buFont typeface="Courier New"/>
              <a:buChar char="o"/>
              <a:defRPr sz="1500">
                <a:solidFill>
                  <a:srgbClr val="414042"/>
                </a:solidFill>
              </a:defRPr>
            </a:lvl3pPr>
            <a:lvl4pPr marL="279425" indent="-279425">
              <a:buFont typeface="Arial"/>
              <a:buChar char="•"/>
              <a:defRPr sz="1800">
                <a:solidFill>
                  <a:srgbClr val="414042"/>
                </a:solidFill>
              </a:defRPr>
            </a:lvl4pPr>
            <a:lvl5pPr marL="279425" indent="-279425">
              <a:buFont typeface="Arial"/>
              <a:buChar char="•"/>
              <a:defRPr sz="1800">
                <a:solidFill>
                  <a:srgbClr val="414042"/>
                </a:solidFill>
              </a:defRPr>
            </a:lvl5pPr>
          </a:lstStyle>
          <a:p>
            <a:pPr lvl="0"/>
            <a:r>
              <a:rPr lang="en-US" dirty="0"/>
              <a:t>Click to edit Master text styles</a:t>
            </a:r>
          </a:p>
          <a:p>
            <a:pPr lvl="1"/>
            <a:r>
              <a:rPr lang="en-US" dirty="0"/>
              <a:t>Second level</a:t>
            </a:r>
          </a:p>
          <a:p>
            <a:pPr lvl="2"/>
            <a:r>
              <a:rPr lang="en-US" dirty="0"/>
              <a:t>Third level</a:t>
            </a:r>
          </a:p>
        </p:txBody>
      </p:sp>
      <p:sp>
        <p:nvSpPr>
          <p:cNvPr id="4" name="Rectangle 3"/>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17670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
        <p:nvSpPr>
          <p:cNvPr id="14" name="Rectangle 13"/>
          <p:cNvSpPr/>
          <p:nvPr userDrawn="1"/>
        </p:nvSpPr>
        <p:spPr>
          <a:xfrm>
            <a:off x="368300" y="641985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96450"/>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Divider slide 3">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descr="iStock_000016907189_Large.jpg"/>
          <p:cNvPicPr>
            <a:picLocks noChangeAspect="1"/>
          </p:cNvPicPr>
          <p:nvPr userDrawn="1"/>
        </p:nvPicPr>
        <p:blipFill rotWithShape="1">
          <a:blip r:embed="rId3">
            <a:extLst>
              <a:ext uri="{28A0092B-C50C-407E-A947-70E740481C1C}">
                <a14:useLocalDpi xmlns:a14="http://schemas.microsoft.com/office/drawing/2010/main" val="0"/>
              </a:ext>
            </a:extLst>
          </a:blip>
          <a:srcRect r="2990"/>
          <a:stretch/>
        </p:blipFill>
        <p:spPr>
          <a:xfrm>
            <a:off x="-1" y="-1"/>
            <a:ext cx="9144000" cy="6281577"/>
          </a:xfrm>
          <a:prstGeom prst="rect">
            <a:avLst/>
          </a:prstGeom>
        </p:spPr>
      </p:pic>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FFFFFF"/>
              </a:solidFill>
              <a:effectLst/>
              <a:uLnTx/>
              <a:uFillTx/>
              <a:latin typeface="Arial"/>
              <a:ea typeface=""/>
              <a:cs typeface=""/>
            </a:endParaRPr>
          </a:p>
        </p:txBody>
      </p:sp>
      <p:sp>
        <p:nvSpPr>
          <p:cNvPr id="2" name="Title 1"/>
          <p:cNvSpPr>
            <a:spLocks noGrp="1"/>
          </p:cNvSpPr>
          <p:nvPr>
            <p:ph type="ctrTitle" hasCustomPrompt="1"/>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smtClean="0"/>
              <a:t>Our Story</a:t>
            </a:r>
            <a:endParaRPr lang="en-US" dirty="0"/>
          </a:p>
        </p:txBody>
      </p:sp>
      <p:sp>
        <p:nvSpPr>
          <p:cNvPr id="17" name="Rectangle 16"/>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520047"/>
      </p:ext>
    </p:extLst>
  </p:cSld>
  <p:clrMapOvr>
    <a:masterClrMapping/>
  </p:clrMapOvr>
  <p:transition>
    <p:wipe dir="r"/>
  </p:transition>
  <p:timing>
    <p:tnLst>
      <p:par>
        <p:cTn id="1" dur="indefinite" restart="never" nodeType="tmRoot"/>
      </p:par>
    </p:tnLst>
  </p:timing>
  <p:extLst mod="1">
    <p:ext uri="{DCECCB84-F9BA-43D5-87BE-67443E8EF086}">
      <p15:sldGuideLst xmlns:p15="http://schemas.microsoft.com/office/powerpoint/2012/main">
        <p15:guide id="4294967295" pos="2880">
          <p15:clr>
            <a:srgbClr val="FBAE40"/>
          </p15:clr>
        </p15:guide>
        <p15:guide id="4294967295" orient="horz" pos="30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
        <p:nvSpPr>
          <p:cNvPr id="14" name="Rectangle 13"/>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023427"/>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
        <p:nvSpPr>
          <p:cNvPr id="14" name="Rectangle 13"/>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713697"/>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30" name="Straight Connector 29"/>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1" name="Rectangle 30"/>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Rectangle 2"/>
          <p:cNvSpPr/>
          <p:nvPr userDrawn="1"/>
        </p:nvSpPr>
        <p:spPr>
          <a:xfrm>
            <a:off x="429768" y="6400800"/>
            <a:ext cx="2457450" cy="457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963689"/>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
        <p:nvSpPr>
          <p:cNvPr id="17" name="Rectangle 16"/>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208478"/>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
        <p:nvSpPr>
          <p:cNvPr id="12" name="Rectangle 11"/>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683743"/>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32" name="Straight Connector 31"/>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3" name="Rectangle 3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
        <p:nvSpPr>
          <p:cNvPr id="12" name="Rectangle 11"/>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260308"/>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sp>
        <p:nvSpPr>
          <p:cNvPr id="9" name="Rectangle 8"/>
          <p:cNvSpPr/>
          <p:nvPr userDrawn="1"/>
        </p:nvSpPr>
        <p:spPr>
          <a:xfrm>
            <a:off x="368300" y="6413500"/>
            <a:ext cx="231775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2630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768" y="226695"/>
            <a:ext cx="8311896" cy="713232"/>
          </a:xfrm>
          <a:prstGeom prst="rect">
            <a:avLst/>
          </a:prstGeom>
        </p:spPr>
        <p:txBody>
          <a:bodyPr vert="horz" lIns="0" tIns="0" rIns="0" bIns="0" rtlCol="0" anchor="ctr" anchorCtr="0">
            <a:noAutofit/>
          </a:bodyPr>
          <a:lstStyle/>
          <a:p>
            <a:pPr lvl="0">
              <a:lnSpc>
                <a:spcPct val="100000"/>
              </a:lnSpc>
            </a:pPr>
            <a:r>
              <a:rPr lang="en-US" dirty="0"/>
              <a:t>Click to edit </a:t>
            </a:r>
            <a:br>
              <a:rPr lang="en-US" dirty="0"/>
            </a:br>
            <a:r>
              <a:rPr lang="en-US" dirty="0"/>
              <a:t>Master title style</a:t>
            </a:r>
          </a:p>
        </p:txBody>
      </p:sp>
      <p:sp>
        <p:nvSpPr>
          <p:cNvPr id="3" name="Text Placeholder 2"/>
          <p:cNvSpPr>
            <a:spLocks noGrp="1"/>
          </p:cNvSpPr>
          <p:nvPr>
            <p:ph type="body" idx="1"/>
          </p:nvPr>
        </p:nvSpPr>
        <p:spPr>
          <a:xfrm>
            <a:off x="429768" y="1583255"/>
            <a:ext cx="8311896" cy="4324984"/>
          </a:xfrm>
          <a:prstGeom prst="rect">
            <a:avLst/>
          </a:prstGeom>
        </p:spPr>
        <p:txBody>
          <a:bodyPr vert="horz" lIns="0" tIns="0" rIns="0" bIns="0" rtlCol="0">
            <a:normAutofit/>
          </a:bodyPr>
          <a:lstStyle/>
          <a:p>
            <a:pPr marL="0" lvl="0" indent="0" algn="l" defTabSz="457200" rtl="0" eaLnBrk="1" latinLnBrk="0" hangingPunct="1">
              <a:spcBef>
                <a:spcPts val="1200"/>
              </a:spcBef>
              <a:buFontTx/>
              <a:buNone/>
            </a:pPr>
            <a:r>
              <a:rPr lang="en-US" dirty="0"/>
              <a:t>Click to edit Master text styles</a:t>
            </a:r>
          </a:p>
          <a:p>
            <a:pPr marL="276225" lvl="1" indent="-276225" algn="l" defTabSz="457200" rtl="0" eaLnBrk="1" latinLnBrk="0" hangingPunct="1">
              <a:spcBef>
                <a:spcPts val="600"/>
              </a:spcBef>
              <a:buFont typeface="Arial" pitchFamily="34" charset="0"/>
              <a:buChar char="•"/>
            </a:pPr>
            <a:r>
              <a:rPr lang="en-US" dirty="0"/>
              <a:t>Second level</a:t>
            </a:r>
          </a:p>
          <a:p>
            <a:pPr marL="574675" lvl="2" indent="-287338" algn="l" defTabSz="457200" rtl="0" eaLnBrk="1" latinLnBrk="0" hangingPunct="1">
              <a:spcBef>
                <a:spcPct val="20000"/>
              </a:spcBef>
              <a:buClr>
                <a:schemeClr val="accent2"/>
              </a:buClr>
              <a:buFont typeface="Arial"/>
              <a:buChar char="•"/>
            </a:pPr>
            <a:r>
              <a:rPr lang="en-US" dirty="0"/>
              <a:t>Third level</a:t>
            </a:r>
          </a:p>
          <a:p>
            <a:pPr marL="862013" lvl="3" indent="-287338" algn="l" defTabSz="457200" rtl="0" eaLnBrk="1" latinLnBrk="0" hangingPunct="1">
              <a:spcBef>
                <a:spcPct val="20000"/>
              </a:spcBef>
              <a:buFont typeface="Arial"/>
              <a:buChar char="–"/>
            </a:pPr>
            <a:r>
              <a:rPr lang="en-US" dirty="0"/>
              <a:t>Fourth level</a:t>
            </a:r>
          </a:p>
          <a:p>
            <a:pPr marL="1147763" lvl="4" indent="-285750" algn="l" defTabSz="457200" rtl="0" eaLnBrk="1" latinLnBrk="0" hangingPunct="1">
              <a:spcBef>
                <a:spcPct val="20000"/>
              </a:spcBef>
              <a:buClr>
                <a:schemeClr val="accent1"/>
              </a:buClr>
              <a:buFont typeface="Arial" pitchFamily="34" charset="0"/>
              <a:buChar char="•"/>
            </a:pPr>
            <a:r>
              <a:rPr lang="en-US" dirty="0"/>
              <a:t>Fifth level</a:t>
            </a:r>
          </a:p>
        </p:txBody>
      </p:sp>
      <p:sp>
        <p:nvSpPr>
          <p:cNvPr id="13" name="Slide Number Placeholder 3"/>
          <p:cNvSpPr txBox="1">
            <a:spLocks/>
          </p:cNvSpPr>
          <p:nvPr userDrawn="1"/>
        </p:nvSpPr>
        <p:spPr>
          <a:xfrm>
            <a:off x="6553200" y="6365187"/>
            <a:ext cx="2188464" cy="365125"/>
          </a:xfrm>
          <a:prstGeom prst="rect">
            <a:avLst/>
          </a:prstGeom>
        </p:spPr>
        <p:txBody>
          <a:bodyPr vert="horz" lIns="0" tIns="0" rIns="0" bIns="0" rtlCol="0" anchor="b"/>
          <a:lstStyle>
            <a:defPPr>
              <a:defRPr lang="en-US"/>
            </a:defPPr>
            <a:lvl1pPr marL="0" algn="r" defTabSz="457200" rtl="0" eaLnBrk="1" latinLnBrk="0" hangingPunct="1">
              <a:defRPr sz="1100" kern="1200">
                <a:solidFill>
                  <a:srgbClr val="7F7F7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085A0-3A3D-6540-B0AC-0588E66301FB}" type="slidenum">
              <a:rPr lang="en-US" smtClean="0"/>
              <a:pPr/>
              <a:t>‹#›</a:t>
            </a:fld>
            <a:endParaRPr lang="en-US" dirty="0"/>
          </a:p>
        </p:txBody>
      </p:sp>
    </p:spTree>
    <p:extLst>
      <p:ext uri="{BB962C8B-B14F-4D97-AF65-F5344CB8AC3E}">
        <p14:creationId xmlns:p14="http://schemas.microsoft.com/office/powerpoint/2010/main" val="3679338633"/>
      </p:ext>
    </p:extLst>
  </p:cSld>
  <p:clrMap bg1="lt1" tx1="dk1" bg2="lt2" tx2="dk2" accent1="accent1" accent2="accent2" accent3="accent3" accent4="accent4" accent5="accent5" accent6="accent6" hlink="hlink" folHlink="folHlink"/>
  <p:sldLayoutIdLst>
    <p:sldLayoutId id="2147483661" r:id="rId1"/>
    <p:sldLayoutId id="2147483707" r:id="rId2"/>
    <p:sldLayoutId id="2147483708" r:id="rId3"/>
    <p:sldLayoutId id="2147483709" r:id="rId4"/>
    <p:sldLayoutId id="2147483687" r:id="rId5"/>
    <p:sldLayoutId id="2147483697" r:id="rId6"/>
    <p:sldLayoutId id="2147483698" r:id="rId7"/>
    <p:sldLayoutId id="2147483696" r:id="rId8"/>
    <p:sldLayoutId id="2147483699" r:id="rId9"/>
    <p:sldLayoutId id="2147483700" r:id="rId10"/>
    <p:sldLayoutId id="2147483704" r:id="rId11"/>
    <p:sldLayoutId id="2147483662" r:id="rId12"/>
    <p:sldLayoutId id="2147483705" r:id="rId13"/>
    <p:sldLayoutId id="2147483666" r:id="rId14"/>
    <p:sldLayoutId id="2147483669" r:id="rId15"/>
    <p:sldLayoutId id="2147483667" r:id="rId16"/>
    <p:sldLayoutId id="2147483673" r:id="rId17"/>
    <p:sldLayoutId id="2147483711" r:id="rId18"/>
    <p:sldLayoutId id="2147483715" r:id="rId19"/>
    <p:sldLayoutId id="2147483716" r:id="rId20"/>
  </p:sldLayoutIdLst>
  <p:transition>
    <p:wipe dir="r"/>
  </p:transition>
  <p:txStyles>
    <p:titleStyle>
      <a:lvl1pPr algn="l" defTabSz="457200" rtl="0" eaLnBrk="1" latinLnBrk="0" hangingPunct="1">
        <a:lnSpc>
          <a:spcPct val="100000"/>
        </a:lnSpc>
        <a:spcBef>
          <a:spcPct val="0"/>
        </a:spcBef>
        <a:buNone/>
        <a:defRPr lang="en-US" sz="2200" b="0" kern="1200" dirty="0">
          <a:solidFill>
            <a:srgbClr val="595959"/>
          </a:solidFill>
          <a:latin typeface="Arial"/>
          <a:ea typeface="+mn-ea"/>
          <a:cs typeface="Arial"/>
        </a:defRPr>
      </a:lvl1pPr>
    </p:titleStyle>
    <p:bodyStyle>
      <a:lvl1pPr marL="342900" indent="-342900" algn="l" defTabSz="457200" rtl="0" eaLnBrk="1" latinLnBrk="0" hangingPunct="1">
        <a:spcBef>
          <a:spcPct val="20000"/>
        </a:spcBef>
        <a:buFont typeface="Arial"/>
        <a:buChar char="•"/>
        <a:defRPr lang="en-US" sz="1800" b="1" kern="1200" dirty="0" smtClean="0">
          <a:solidFill>
            <a:schemeClr val="accent2"/>
          </a:solidFill>
          <a:latin typeface="Arial"/>
          <a:ea typeface="+mn-ea"/>
          <a:cs typeface="Arial"/>
        </a:defRPr>
      </a:lvl1pPr>
      <a:lvl2pPr marL="285750" indent="-285750" algn="l" defTabSz="457200" rtl="0" eaLnBrk="1" latinLnBrk="0" hangingPunct="1">
        <a:spcBef>
          <a:spcPct val="20000"/>
        </a:spcBef>
        <a:buFont typeface="Arial"/>
        <a:buChar char="–"/>
        <a:defRPr lang="en-US" sz="1800" kern="1200" dirty="0" smtClean="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lang="en-US" sz="1600" kern="1200" dirty="0" smtClean="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lang="en-US" sz="1500" kern="1200" dirty="0" smtClean="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lang="en-US" sz="1500" kern="1200" dirty="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64" userDrawn="1">
          <p15:clr>
            <a:srgbClr val="F26B43"/>
          </p15:clr>
        </p15:guide>
        <p15:guide id="2" orient="horz" pos="4262" userDrawn="1">
          <p15:clr>
            <a:srgbClr val="F26B43"/>
          </p15:clr>
        </p15:guide>
        <p15:guide id="3" pos="54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www.ellucian.com/banner9guide"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banner9guide.ellucian.com/content/ellucian-live-video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event.on24.com/wcc/r/1370099/7EC40F46561D976A020876CE5D562569" TargetMode="External"/><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www.ellucian.com/Support-and-Training/Course-Catalog/" TargetMode="External"/><Relationship Id="rId5" Type="http://schemas.openxmlformats.org/officeDocument/2006/relationships/hyperlink" Target="http://www.ellucian.com/ecommunities" TargetMode="External"/><Relationship Id="rId4" Type="http://schemas.openxmlformats.org/officeDocument/2006/relationships/hyperlink" Target="https://youtu.be/ZILDr6UygL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5.jpe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diagramColors" Target="../diagrams/colors1.xml"/><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diagramQuickStyle" Target="../diagrams/quickStyle1.xml"/><Relationship Id="rId4" Type="http://schemas.openxmlformats.org/officeDocument/2006/relationships/image" Target="../media/image20.jpeg"/><Relationship Id="rId9" Type="http://schemas.openxmlformats.org/officeDocument/2006/relationships/diagramLayout" Target="../diagrams/layout1.xml"/><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429768" y="4234688"/>
            <a:ext cx="8311896" cy="584235"/>
          </a:xfrm>
        </p:spPr>
        <p:txBody>
          <a:bodyPr/>
          <a:lstStyle/>
          <a:p>
            <a:r>
              <a:rPr lang="en-US" sz="3200" dirty="0"/>
              <a:t>What you need to know for Banner 9</a:t>
            </a:r>
            <a:endParaRPr lang="en-US" dirty="0"/>
          </a:p>
        </p:txBody>
      </p:sp>
      <p:sp>
        <p:nvSpPr>
          <p:cNvPr id="7" name="Subtitle 2"/>
          <p:cNvSpPr txBox="1">
            <a:spLocks/>
          </p:cNvSpPr>
          <p:nvPr/>
        </p:nvSpPr>
        <p:spPr>
          <a:xfrm>
            <a:off x="457200" y="5077693"/>
            <a:ext cx="8311896" cy="389593"/>
          </a:xfrm>
          <a:prstGeom prst="rect">
            <a:avLst/>
          </a:prstGeom>
        </p:spPr>
        <p:txBody>
          <a:bodyPr/>
          <a:lstStyle>
            <a:lvl1pPr marL="342900" indent="-342900" algn="l" defTabSz="457200" rtl="0" eaLnBrk="1" latinLnBrk="0" hangingPunct="1">
              <a:spcBef>
                <a:spcPct val="20000"/>
              </a:spcBef>
              <a:buFont typeface="Arial"/>
              <a:buChar char="•"/>
              <a:defRPr lang="en-US" sz="1800" b="1" kern="1200" dirty="0" smtClean="0">
                <a:solidFill>
                  <a:schemeClr val="accent2"/>
                </a:solidFill>
                <a:latin typeface="Arial"/>
                <a:ea typeface="+mn-ea"/>
                <a:cs typeface="Arial"/>
              </a:defRPr>
            </a:lvl1pPr>
            <a:lvl2pPr marL="285750" indent="-285750" algn="l" defTabSz="457200" rtl="0" eaLnBrk="1" latinLnBrk="0" hangingPunct="1">
              <a:spcBef>
                <a:spcPct val="20000"/>
              </a:spcBef>
              <a:buFont typeface="Arial"/>
              <a:buChar char="–"/>
              <a:defRPr lang="en-US" sz="1800" kern="1200" dirty="0" smtClean="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lang="en-US" sz="1600" kern="1200" dirty="0" smtClean="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lang="en-US" sz="1500" kern="1200" dirty="0" smtClean="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lang="en-US" sz="1500" kern="1200" dirty="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0" dirty="0" smtClean="0">
                <a:solidFill>
                  <a:schemeClr val="tx1"/>
                </a:solidFill>
              </a:rPr>
              <a:t>Human Resources Focus</a:t>
            </a:r>
            <a:endParaRPr lang="en-US" sz="2200" b="0" dirty="0">
              <a:solidFill>
                <a:schemeClr val="tx1"/>
              </a:solidFill>
            </a:endParaRPr>
          </a:p>
        </p:txBody>
      </p:sp>
    </p:spTree>
    <p:extLst>
      <p:ext uri="{BB962C8B-B14F-4D97-AF65-F5344CB8AC3E}">
        <p14:creationId xmlns:p14="http://schemas.microsoft.com/office/powerpoint/2010/main" val="27444027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Release 9 Administrative Improvements</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327620FA-0C2A-E640-B44B-13716FC5C784}" type="slidenum">
              <a:rPr lang="en-US" smtClean="0"/>
              <a:t>10</a:t>
            </a:fld>
            <a:endParaRPr lang="en-US"/>
          </a:p>
        </p:txBody>
      </p:sp>
      <p:pic>
        <p:nvPicPr>
          <p:cNvPr id="5" name="Picture 4" descr="::FP - SCREENSHOTS:080912:SPAIDEN1_ORCL.JPG"/>
          <p:cNvPicPr/>
          <p:nvPr/>
        </p:nvPicPr>
        <p:blipFill rotWithShape="1">
          <a:blip r:embed="rId3"/>
          <a:srcRect r="1390" b="11217"/>
          <a:stretch/>
        </p:blipFill>
        <p:spPr bwMode="auto">
          <a:xfrm>
            <a:off x="146810" y="1562543"/>
            <a:ext cx="7962020" cy="515878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146810" y="1208821"/>
            <a:ext cx="1987551" cy="369332"/>
          </a:xfrm>
          <a:prstGeom prst="rect">
            <a:avLst/>
          </a:prstGeom>
          <a:noFill/>
        </p:spPr>
        <p:txBody>
          <a:bodyPr wrap="square" rtlCol="0">
            <a:spAutoFit/>
          </a:bodyPr>
          <a:lstStyle/>
          <a:p>
            <a:r>
              <a:rPr lang="en-US" dirty="0"/>
              <a:t>Old Oracle Forms</a:t>
            </a:r>
          </a:p>
        </p:txBody>
      </p:sp>
      <p:grpSp>
        <p:nvGrpSpPr>
          <p:cNvPr id="6" name="Group 5"/>
          <p:cNvGrpSpPr/>
          <p:nvPr/>
        </p:nvGrpSpPr>
        <p:grpSpPr>
          <a:xfrm>
            <a:off x="1044977" y="1208821"/>
            <a:ext cx="7856145" cy="5616836"/>
            <a:chOff x="825468" y="1198039"/>
            <a:chExt cx="7856145" cy="5616836"/>
          </a:xfrm>
        </p:grpSpPr>
        <p:sp>
          <p:nvSpPr>
            <p:cNvPr id="8" name="TextBox 7"/>
            <p:cNvSpPr txBox="1"/>
            <p:nvPr/>
          </p:nvSpPr>
          <p:spPr>
            <a:xfrm>
              <a:off x="3678292" y="1198039"/>
              <a:ext cx="3636908" cy="369332"/>
            </a:xfrm>
            <a:prstGeom prst="rect">
              <a:avLst/>
            </a:prstGeom>
            <a:noFill/>
          </p:spPr>
          <p:txBody>
            <a:bodyPr wrap="square" rtlCol="0">
              <a:spAutoFit/>
            </a:bodyPr>
            <a:lstStyle/>
            <a:p>
              <a:r>
                <a:rPr lang="en-US" dirty="0"/>
                <a:t>New Admin Transformed Page</a:t>
              </a:r>
            </a:p>
          </p:txBody>
        </p:sp>
        <p:grpSp>
          <p:nvGrpSpPr>
            <p:cNvPr id="10" name="Group 9"/>
            <p:cNvGrpSpPr/>
            <p:nvPr/>
          </p:nvGrpSpPr>
          <p:grpSpPr>
            <a:xfrm>
              <a:off x="825468" y="1588934"/>
              <a:ext cx="7856145" cy="5225941"/>
              <a:chOff x="3701843" y="1632059"/>
              <a:chExt cx="5454494" cy="3912872"/>
            </a:xfrm>
          </p:grpSpPr>
          <p:pic>
            <p:nvPicPr>
              <p:cNvPr id="3" name="Picture 2"/>
              <p:cNvPicPr>
                <a:picLocks noChangeAspect="1"/>
              </p:cNvPicPr>
              <p:nvPr/>
            </p:nvPicPr>
            <p:blipFill>
              <a:blip r:embed="rId4"/>
              <a:stretch>
                <a:fillRect/>
              </a:stretch>
            </p:blipFill>
            <p:spPr>
              <a:xfrm>
                <a:off x="3701843" y="1632059"/>
                <a:ext cx="5454494" cy="3912872"/>
              </a:xfrm>
              <a:prstGeom prst="rect">
                <a:avLst/>
              </a:prstGeom>
              <a:ln>
                <a:solidFill>
                  <a:srgbClr val="BFBFBF"/>
                </a:solidFill>
              </a:ln>
              <a:effectLst>
                <a:outerShdw blurRad="50800" dist="38100" dir="2700000" algn="tl" rotWithShape="0">
                  <a:prstClr val="black">
                    <a:alpha val="40000"/>
                  </a:prstClr>
                </a:outerShdw>
              </a:effectLst>
            </p:spPr>
          </p:pic>
          <p:sp>
            <p:nvSpPr>
              <p:cNvPr id="9" name="Rectangle 8"/>
              <p:cNvSpPr/>
              <p:nvPr/>
            </p:nvSpPr>
            <p:spPr>
              <a:xfrm>
                <a:off x="7574507" y="1682333"/>
                <a:ext cx="504968" cy="146467"/>
              </a:xfrm>
              <a:prstGeom prst="rect">
                <a:avLst/>
              </a:prstGeom>
              <a:solidFill>
                <a:srgbClr val="FBFBFB"/>
              </a:solidFill>
              <a:ln>
                <a:solidFill>
                  <a:srgbClr val="FBFB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60011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42267"/>
            <a:ext cx="9144000" cy="4691743"/>
          </a:xfrm>
          <a:prstGeom prst="rect">
            <a:avLst/>
          </a:prstGeom>
          <a:ln>
            <a:solidFill>
              <a:srgbClr val="BFBFBF"/>
            </a:solidFill>
          </a:ln>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rmAutofit/>
          </a:bodyPr>
          <a:lstStyle/>
          <a:p>
            <a:r>
              <a:rPr lang="en-US" dirty="0"/>
              <a:t>Enhanced User Interface</a:t>
            </a:r>
            <a:endParaRPr lang="en-US" sz="2800" dirty="0"/>
          </a:p>
        </p:txBody>
      </p:sp>
      <p:sp>
        <p:nvSpPr>
          <p:cNvPr id="5" name="Rounded Rectangle 4"/>
          <p:cNvSpPr/>
          <p:nvPr/>
        </p:nvSpPr>
        <p:spPr>
          <a:xfrm>
            <a:off x="0" y="5278189"/>
            <a:ext cx="3320143" cy="743470"/>
          </a:xfrm>
          <a:prstGeom prst="roundRect">
            <a:avLst/>
          </a:prstGeom>
          <a:noFill/>
          <a:ln w="25400">
            <a:solidFill>
              <a:srgbClr val="6426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96714" y="5184900"/>
            <a:ext cx="2808886" cy="1477328"/>
          </a:xfrm>
          <a:prstGeom prst="rect">
            <a:avLst/>
          </a:prstGeom>
          <a:solidFill>
            <a:schemeClr val="bg1"/>
          </a:solidFill>
          <a:ln>
            <a:solidFill>
              <a:schemeClr val="bg1">
                <a:lumMod val="75000"/>
              </a:schemeClr>
            </a:solidFill>
          </a:ln>
        </p:spPr>
        <p:txBody>
          <a:bodyPr wrap="square" rtlCol="0">
            <a:spAutoFit/>
          </a:bodyPr>
          <a:lstStyle/>
          <a:p>
            <a:pPr algn="ctr"/>
            <a:r>
              <a:rPr lang="en-US" dirty="0">
                <a:solidFill>
                  <a:schemeClr val="tx1">
                    <a:lumMod val="75000"/>
                  </a:schemeClr>
                </a:solidFill>
              </a:rPr>
              <a:t>Page navigation, total number of records and table and field information; can be used on tablet or desktop</a:t>
            </a:r>
          </a:p>
        </p:txBody>
      </p:sp>
      <p:sp>
        <p:nvSpPr>
          <p:cNvPr id="8" name="Rounded Rectangle 7"/>
          <p:cNvSpPr/>
          <p:nvPr/>
        </p:nvSpPr>
        <p:spPr>
          <a:xfrm>
            <a:off x="6705600" y="1360713"/>
            <a:ext cx="2494059" cy="892539"/>
          </a:xfrm>
          <a:prstGeom prst="roundRect">
            <a:avLst/>
          </a:prstGeom>
          <a:noFill/>
          <a:ln w="25400">
            <a:solidFill>
              <a:srgbClr val="6426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08371" y="3658240"/>
            <a:ext cx="2035629" cy="923330"/>
          </a:xfrm>
          <a:prstGeom prst="rect">
            <a:avLst/>
          </a:prstGeom>
          <a:solidFill>
            <a:schemeClr val="bg1"/>
          </a:solidFill>
          <a:ln>
            <a:solidFill>
              <a:schemeClr val="bg1">
                <a:lumMod val="75000"/>
              </a:schemeClr>
            </a:solidFill>
          </a:ln>
        </p:spPr>
        <p:txBody>
          <a:bodyPr wrap="square" rtlCol="0">
            <a:spAutoFit/>
          </a:bodyPr>
          <a:lstStyle/>
          <a:p>
            <a:pPr algn="ctr"/>
            <a:r>
              <a:rPr lang="en-US" dirty="0">
                <a:solidFill>
                  <a:schemeClr val="tx1">
                    <a:lumMod val="50000"/>
                  </a:schemeClr>
                </a:solidFill>
              </a:rPr>
              <a:t>Standard tools and logout information.</a:t>
            </a:r>
          </a:p>
        </p:txBody>
      </p:sp>
      <p:cxnSp>
        <p:nvCxnSpPr>
          <p:cNvPr id="10" name="Straight Arrow Connector 9"/>
          <p:cNvCxnSpPr>
            <a:endCxn id="8" idx="2"/>
          </p:cNvCxnSpPr>
          <p:nvPr/>
        </p:nvCxnSpPr>
        <p:spPr>
          <a:xfrm flipV="1">
            <a:off x="7904412" y="2253252"/>
            <a:ext cx="48218" cy="1404989"/>
          </a:xfrm>
          <a:prstGeom prst="straightConnector1">
            <a:avLst/>
          </a:prstGeom>
          <a:ln>
            <a:solidFill>
              <a:srgbClr val="642673"/>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5" idx="3"/>
          </p:cNvCxnSpPr>
          <p:nvPr/>
        </p:nvCxnSpPr>
        <p:spPr>
          <a:xfrm flipH="1" flipV="1">
            <a:off x="3320143" y="5649924"/>
            <a:ext cx="576571" cy="273640"/>
          </a:xfrm>
          <a:prstGeom prst="straightConnector1">
            <a:avLst/>
          </a:prstGeom>
          <a:ln>
            <a:solidFill>
              <a:srgbClr val="64267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0671257"/>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30398"/>
            <a:ext cx="9148762" cy="4471774"/>
          </a:xfrm>
          <a:prstGeom prst="rect">
            <a:avLst/>
          </a:prstGeom>
          <a:ln>
            <a:solidFill>
              <a:srgbClr val="BFBFBF"/>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a:t>Application Navigation -</a:t>
            </a:r>
            <a:br>
              <a:rPr lang="en-US" dirty="0"/>
            </a:br>
            <a:r>
              <a:rPr lang="en-US" dirty="0"/>
              <a:t>Release 9 Administrative Improvements</a:t>
            </a:r>
            <a:endParaRPr lang="en-US" sz="2800" dirty="0"/>
          </a:p>
        </p:txBody>
      </p:sp>
      <p:cxnSp>
        <p:nvCxnSpPr>
          <p:cNvPr id="9" name="Straight Arrow Connector 8"/>
          <p:cNvCxnSpPr/>
          <p:nvPr/>
        </p:nvCxnSpPr>
        <p:spPr>
          <a:xfrm flipV="1">
            <a:off x="1393253" y="4102961"/>
            <a:ext cx="929533" cy="23043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21027" y="4312371"/>
            <a:ext cx="1654614" cy="923330"/>
          </a:xfrm>
          <a:prstGeom prst="rect">
            <a:avLst/>
          </a:prstGeom>
          <a:solidFill>
            <a:schemeClr val="bg1"/>
          </a:solidFill>
        </p:spPr>
        <p:txBody>
          <a:bodyPr wrap="square" rtlCol="0">
            <a:spAutoFit/>
          </a:bodyPr>
          <a:lstStyle/>
          <a:p>
            <a:pPr algn="ctr"/>
            <a:r>
              <a:rPr lang="en-US" dirty="0">
                <a:solidFill>
                  <a:srgbClr val="595959"/>
                </a:solidFill>
              </a:rPr>
              <a:t>Set your own background image</a:t>
            </a:r>
          </a:p>
        </p:txBody>
      </p:sp>
      <p:sp>
        <p:nvSpPr>
          <p:cNvPr id="6" name="Rounded Rectangle 5"/>
          <p:cNvSpPr/>
          <p:nvPr/>
        </p:nvSpPr>
        <p:spPr>
          <a:xfrm>
            <a:off x="682388" y="1630406"/>
            <a:ext cx="2112283" cy="307580"/>
          </a:xfrm>
          <a:prstGeom prst="roundRect">
            <a:avLst/>
          </a:prstGeom>
          <a:noFill/>
          <a:ln w="25400">
            <a:solidFill>
              <a:srgbClr val="6426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21027" y="2280736"/>
            <a:ext cx="1150117" cy="923330"/>
          </a:xfrm>
          <a:prstGeom prst="rect">
            <a:avLst/>
          </a:prstGeom>
          <a:solidFill>
            <a:schemeClr val="bg1"/>
          </a:solidFill>
        </p:spPr>
        <p:txBody>
          <a:bodyPr wrap="square" rtlCol="0">
            <a:spAutoFit/>
          </a:bodyPr>
          <a:lstStyle/>
          <a:p>
            <a:r>
              <a:rPr lang="en-US" dirty="0">
                <a:solidFill>
                  <a:srgbClr val="595959"/>
                </a:solidFill>
              </a:rPr>
              <a:t>Add your institution name</a:t>
            </a:r>
          </a:p>
        </p:txBody>
      </p:sp>
      <p:cxnSp>
        <p:nvCxnSpPr>
          <p:cNvPr id="11" name="Straight Arrow Connector 10"/>
          <p:cNvCxnSpPr>
            <a:endCxn id="6" idx="2"/>
          </p:cNvCxnSpPr>
          <p:nvPr/>
        </p:nvCxnSpPr>
        <p:spPr>
          <a:xfrm flipV="1">
            <a:off x="1393253" y="1937986"/>
            <a:ext cx="345277" cy="34275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208295" y="2947737"/>
            <a:ext cx="1696117" cy="35382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88036" y="3280539"/>
            <a:ext cx="2098764" cy="2031325"/>
          </a:xfrm>
          <a:prstGeom prst="rect">
            <a:avLst/>
          </a:prstGeom>
          <a:solidFill>
            <a:schemeClr val="bg1"/>
          </a:solidFill>
        </p:spPr>
        <p:txBody>
          <a:bodyPr wrap="square" rtlCol="0">
            <a:spAutoFit/>
          </a:bodyPr>
          <a:lstStyle/>
          <a:p>
            <a:pPr algn="ctr"/>
            <a:r>
              <a:rPr lang="en-US" dirty="0">
                <a:solidFill>
                  <a:srgbClr val="595959"/>
                </a:solidFill>
              </a:rPr>
              <a:t>Search for and open new and legacy Banner forms using normal language or seven character abbreviation. </a:t>
            </a:r>
          </a:p>
        </p:txBody>
      </p:sp>
      <p:sp>
        <p:nvSpPr>
          <p:cNvPr id="14" name="TextBox 13"/>
          <p:cNvSpPr txBox="1"/>
          <p:nvPr/>
        </p:nvSpPr>
        <p:spPr>
          <a:xfrm>
            <a:off x="1" y="1175836"/>
            <a:ext cx="8032580" cy="677108"/>
          </a:xfrm>
          <a:prstGeom prst="rect">
            <a:avLst/>
          </a:prstGeom>
          <a:noFill/>
        </p:spPr>
        <p:txBody>
          <a:bodyPr wrap="square" rtlCol="0">
            <a:spAutoFit/>
          </a:bodyPr>
          <a:lstStyle/>
          <a:p>
            <a:pPr marL="0" lvl="1"/>
            <a:r>
              <a:rPr lang="en-US" sz="2000" b="1" dirty="0">
                <a:solidFill>
                  <a:schemeClr val="tx2"/>
                </a:solidFill>
              </a:rPr>
              <a:t>Personalized Banner Admin Landing Page</a:t>
            </a:r>
          </a:p>
          <a:p>
            <a:endParaRPr lang="en-US" dirty="0">
              <a:solidFill>
                <a:schemeClr val="tx2"/>
              </a:solidFill>
            </a:endParaRPr>
          </a:p>
        </p:txBody>
      </p:sp>
    </p:spTree>
    <p:extLst>
      <p:ext uri="{BB962C8B-B14F-4D97-AF65-F5344CB8AC3E}">
        <p14:creationId xmlns:p14="http://schemas.microsoft.com/office/powerpoint/2010/main" val="29322072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Employee Profile</a:t>
            </a:r>
          </a:p>
        </p:txBody>
      </p:sp>
      <p:sp>
        <p:nvSpPr>
          <p:cNvPr id="3" name="Content Placeholder 2"/>
          <p:cNvSpPr>
            <a:spLocks noGrp="1"/>
          </p:cNvSpPr>
          <p:nvPr>
            <p:ph idx="1"/>
          </p:nvPr>
        </p:nvSpPr>
        <p:spPr>
          <a:xfrm>
            <a:off x="415925" y="1581912"/>
            <a:ext cx="4212468" cy="4632676"/>
          </a:xfrm>
        </p:spPr>
        <p:txBody>
          <a:bodyPr/>
          <a:lstStyle/>
          <a:p>
            <a:pPr marL="0" indent="0"/>
            <a:r>
              <a:rPr lang="en-US" sz="2400" dirty="0"/>
              <a:t>Employee Profile – Mobile</a:t>
            </a:r>
          </a:p>
          <a:p>
            <a:pPr marL="342900" indent="-342900">
              <a:spcBef>
                <a:spcPts val="2000"/>
              </a:spcBef>
              <a:buClr>
                <a:schemeClr val="tx1"/>
              </a:buClr>
              <a:buFont typeface="Arial" panose="020B0604020202020204" pitchFamily="34" charset="0"/>
              <a:buChar char="•"/>
            </a:pPr>
            <a:r>
              <a:rPr lang="en-US" sz="2000" b="0" dirty="0">
                <a:solidFill>
                  <a:schemeClr val="tx2"/>
                </a:solidFill>
              </a:rPr>
              <a:t>Information is condensed and presented in a push instead of </a:t>
            </a:r>
            <a:br>
              <a:rPr lang="en-US" sz="2000" b="0" dirty="0">
                <a:solidFill>
                  <a:schemeClr val="tx2"/>
                </a:solidFill>
              </a:rPr>
            </a:br>
            <a:r>
              <a:rPr lang="en-US" sz="2000" b="0" dirty="0">
                <a:solidFill>
                  <a:schemeClr val="tx2"/>
                </a:solidFill>
              </a:rPr>
              <a:t>pull method</a:t>
            </a:r>
          </a:p>
          <a:p>
            <a:pPr marL="342900" indent="-342900">
              <a:spcBef>
                <a:spcPts val="2000"/>
              </a:spcBef>
              <a:buClr>
                <a:schemeClr val="tx1"/>
              </a:buClr>
              <a:buFont typeface="Arial" panose="020B0604020202020204" pitchFamily="34" charset="0"/>
              <a:buChar char="•"/>
            </a:pPr>
            <a:r>
              <a:rPr lang="en-US" sz="2000" b="0" dirty="0">
                <a:solidFill>
                  <a:schemeClr val="tx2"/>
                </a:solidFill>
              </a:rPr>
              <a:t>Supervisor access to team information</a:t>
            </a:r>
          </a:p>
          <a:p>
            <a:pPr marL="342900" indent="-342900">
              <a:spcBef>
                <a:spcPts val="2000"/>
              </a:spcBef>
              <a:buClr>
                <a:schemeClr val="tx1"/>
              </a:buClr>
              <a:buFont typeface="Arial" panose="020B0604020202020204" pitchFamily="34" charset="0"/>
              <a:buChar char="•"/>
            </a:pPr>
            <a:r>
              <a:rPr lang="en-US" sz="2000" b="0" dirty="0">
                <a:solidFill>
                  <a:schemeClr val="tx2"/>
                </a:solidFill>
              </a:rPr>
              <a:t>Enhanced usability, tablet and mobile ready</a:t>
            </a:r>
          </a:p>
          <a:p>
            <a:pPr marL="0" indent="0"/>
            <a:endParaRPr lang="en-US" dirty="0"/>
          </a:p>
          <a:p>
            <a:endParaRPr lang="en-US" dirty="0"/>
          </a:p>
        </p:txBody>
      </p:sp>
      <p:grpSp>
        <p:nvGrpSpPr>
          <p:cNvPr id="5" name="Group 4"/>
          <p:cNvGrpSpPr/>
          <p:nvPr/>
        </p:nvGrpSpPr>
        <p:grpSpPr>
          <a:xfrm>
            <a:off x="5654904" y="1187062"/>
            <a:ext cx="2477240" cy="5132443"/>
            <a:chOff x="5485232" y="1339385"/>
            <a:chExt cx="2477240" cy="5132443"/>
          </a:xfrm>
        </p:grpSpPr>
        <p:grpSp>
          <p:nvGrpSpPr>
            <p:cNvPr id="9" name="Group 8"/>
            <p:cNvGrpSpPr/>
            <p:nvPr/>
          </p:nvGrpSpPr>
          <p:grpSpPr>
            <a:xfrm>
              <a:off x="5485232" y="1339385"/>
              <a:ext cx="2477240" cy="5132443"/>
              <a:chOff x="5919521" y="1609940"/>
              <a:chExt cx="2031326" cy="420858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521" y="1609940"/>
                <a:ext cx="2031326" cy="4208581"/>
              </a:xfrm>
              <a:prstGeom prst="round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764" y="2203704"/>
                <a:ext cx="1681084" cy="2990088"/>
              </a:xfrm>
              <a:prstGeom prst="rect">
                <a:avLst/>
              </a:prstGeom>
            </p:spPr>
          </p:pic>
        </p:grpSp>
        <p:pic>
          <p:nvPicPr>
            <p:cNvPr id="13" name="Picture 2" descr="Image result for employee profile photo"/>
            <p:cNvPicPr>
              <a:picLocks noChangeAspect="1" noChangeArrowheads="1"/>
            </p:cNvPicPr>
            <p:nvPr/>
          </p:nvPicPr>
          <p:blipFill rotWithShape="1">
            <a:blip r:embed="rId5">
              <a:extLst>
                <a:ext uri="{28A0092B-C50C-407E-A947-70E740481C1C}">
                  <a14:useLocalDpi xmlns:a14="http://schemas.microsoft.com/office/drawing/2010/main" val="0"/>
                </a:ext>
              </a:extLst>
            </a:blip>
            <a:srcRect l="4184" t="16051" r="73815" b="48945"/>
            <a:stretch/>
          </p:blipFill>
          <p:spPr bwMode="auto">
            <a:xfrm>
              <a:off x="5871114" y="3133286"/>
              <a:ext cx="712438" cy="7696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214125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Employee Profile</a:t>
            </a:r>
          </a:p>
        </p:txBody>
      </p:sp>
      <p:grpSp>
        <p:nvGrpSpPr>
          <p:cNvPr id="8" name="Group 7"/>
          <p:cNvGrpSpPr/>
          <p:nvPr/>
        </p:nvGrpSpPr>
        <p:grpSpPr>
          <a:xfrm>
            <a:off x="433565" y="1095831"/>
            <a:ext cx="7477245" cy="5581788"/>
            <a:chOff x="415924" y="1174040"/>
            <a:chExt cx="7477245" cy="558178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4" y="1174040"/>
              <a:ext cx="7477245" cy="5581788"/>
            </a:xfrm>
            <a:prstGeom prst="rect">
              <a:avLst/>
            </a:prstGeom>
            <a:ln>
              <a:solidFill>
                <a:srgbClr val="BFBFBF"/>
              </a:solidFill>
            </a:ln>
            <a:effectLst>
              <a:outerShdw blurRad="50800" dist="38100" dir="2700000" algn="tl" rotWithShape="0">
                <a:prstClr val="black">
                  <a:alpha val="40000"/>
                </a:prstClr>
              </a:outerShdw>
            </a:effectLst>
          </p:spPr>
        </p:pic>
        <p:pic>
          <p:nvPicPr>
            <p:cNvPr id="7" name="Picture 2" descr="Image result for employee profile photo"/>
            <p:cNvPicPr>
              <a:picLocks noChangeAspect="1" noChangeArrowheads="1"/>
            </p:cNvPicPr>
            <p:nvPr/>
          </p:nvPicPr>
          <p:blipFill rotWithShape="1">
            <a:blip r:embed="rId4">
              <a:extLst>
                <a:ext uri="{28A0092B-C50C-407E-A947-70E740481C1C}">
                  <a14:useLocalDpi xmlns:a14="http://schemas.microsoft.com/office/drawing/2010/main" val="0"/>
                </a:ext>
              </a:extLst>
            </a:blip>
            <a:srcRect l="4184" t="16051" r="73815" b="48945"/>
            <a:stretch/>
          </p:blipFill>
          <p:spPr bwMode="auto">
            <a:xfrm>
              <a:off x="607737" y="2063490"/>
              <a:ext cx="1064945" cy="11504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28977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Position Description</a:t>
            </a:r>
          </a:p>
        </p:txBody>
      </p:sp>
      <p:sp>
        <p:nvSpPr>
          <p:cNvPr id="3" name="Content Placeholder 2"/>
          <p:cNvSpPr>
            <a:spLocks noGrp="1"/>
          </p:cNvSpPr>
          <p:nvPr>
            <p:ph idx="1"/>
          </p:nvPr>
        </p:nvSpPr>
        <p:spPr>
          <a:xfrm>
            <a:off x="288925" y="1327912"/>
            <a:ext cx="4159250" cy="4632676"/>
          </a:xfrm>
        </p:spPr>
        <p:txBody>
          <a:bodyPr>
            <a:normAutofit lnSpcReduction="10000"/>
          </a:bodyPr>
          <a:lstStyle/>
          <a:p>
            <a:pPr marL="0" indent="0"/>
            <a:r>
              <a:rPr lang="en-US" sz="2400" dirty="0"/>
              <a:t> A Position Description defines:</a:t>
            </a:r>
          </a:p>
          <a:p>
            <a:pPr marL="622300" lvl="1" indent="-342900" fontAlgn="t"/>
            <a:r>
              <a:rPr lang="en-US" dirty="0"/>
              <a:t>Duties and responsibilities</a:t>
            </a:r>
          </a:p>
          <a:p>
            <a:pPr marL="622300" lvl="1" indent="-342900" fontAlgn="t"/>
            <a:r>
              <a:rPr lang="en-US" dirty="0"/>
              <a:t>Requirements of a position</a:t>
            </a:r>
          </a:p>
          <a:p>
            <a:pPr marL="622300" lvl="1" indent="-342900" fontAlgn="t"/>
            <a:endParaRPr lang="en-US" dirty="0"/>
          </a:p>
          <a:p>
            <a:pPr marL="0" indent="0">
              <a:buClr>
                <a:schemeClr val="accent1"/>
              </a:buClr>
            </a:pPr>
            <a:r>
              <a:rPr lang="en-US" sz="2400" dirty="0"/>
              <a:t>Uses include:</a:t>
            </a:r>
          </a:p>
          <a:p>
            <a:pPr marL="622300" lvl="1" indent="-342900" fontAlgn="t"/>
            <a:r>
              <a:rPr lang="en-US" dirty="0"/>
              <a:t>Library of position descriptions</a:t>
            </a:r>
          </a:p>
          <a:p>
            <a:pPr marL="622300" lvl="1" indent="-342900" fontAlgn="t"/>
            <a:r>
              <a:rPr lang="en-US" dirty="0"/>
              <a:t>Structured information to pass to other decision tools</a:t>
            </a:r>
          </a:p>
          <a:p>
            <a:pPr marL="622300" lvl="1" indent="-342900" fontAlgn="t"/>
            <a:r>
              <a:rPr lang="en-US" dirty="0"/>
              <a:t>Clear data to post job openings</a:t>
            </a:r>
          </a:p>
          <a:p>
            <a:pPr marL="622300" lvl="1" indent="-342900" fontAlgn="t"/>
            <a:r>
              <a:rPr lang="en-US" dirty="0"/>
              <a:t>Engage in for employee reviews or grievances</a:t>
            </a:r>
          </a:p>
          <a:p>
            <a:pPr marL="622300" lvl="1" indent="-342900" fontAlgn="t"/>
            <a:r>
              <a:rPr lang="en-US" dirty="0"/>
              <a:t>Succession planning</a:t>
            </a:r>
          </a:p>
          <a:p>
            <a:pPr marL="622300" lvl="1" indent="-342900" fontAlgn="t"/>
            <a:r>
              <a:rPr lang="en-US" dirty="0"/>
              <a:t>Reorganizations</a:t>
            </a:r>
          </a:p>
          <a:p>
            <a:pPr>
              <a:spcBef>
                <a:spcPts val="2000"/>
              </a:spcBef>
              <a:buClr>
                <a:schemeClr val="accent1"/>
              </a:buClr>
              <a:buFont typeface="Wingdings" charset="2"/>
              <a:buChar char="ü"/>
            </a:pPr>
            <a:endParaRPr lang="en-US" sz="2000" b="0" dirty="0">
              <a:solidFill>
                <a:schemeClr val="tx2"/>
              </a:solidFill>
            </a:endParaRPr>
          </a:p>
          <a:p>
            <a:pPr marL="0" indent="0"/>
            <a:endParaRPr lang="en-US" dirty="0"/>
          </a:p>
          <a:p>
            <a:endParaRPr lang="en-US" dirty="0"/>
          </a:p>
        </p:txBody>
      </p:sp>
      <p:pic>
        <p:nvPicPr>
          <p:cNvPr id="7" name="Picture 6"/>
          <p:cNvPicPr>
            <a:picLocks noChangeAspect="1"/>
          </p:cNvPicPr>
          <p:nvPr/>
        </p:nvPicPr>
        <p:blipFill>
          <a:blip r:embed="rId3"/>
          <a:stretch>
            <a:fillRect/>
          </a:stretch>
        </p:blipFill>
        <p:spPr>
          <a:xfrm>
            <a:off x="5025228" y="1041992"/>
            <a:ext cx="3452021" cy="5285908"/>
          </a:xfrm>
          <a:prstGeom prst="rect">
            <a:avLst/>
          </a:prstGeom>
          <a:ln>
            <a:solidFill>
              <a:srgbClr val="BFBFB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949129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Position Description - Dashboard</a:t>
            </a:r>
          </a:p>
        </p:txBody>
      </p:sp>
      <p:grpSp>
        <p:nvGrpSpPr>
          <p:cNvPr id="7" name="Group 6"/>
          <p:cNvGrpSpPr/>
          <p:nvPr/>
        </p:nvGrpSpPr>
        <p:grpSpPr>
          <a:xfrm>
            <a:off x="746398" y="1227908"/>
            <a:ext cx="7650948" cy="5086910"/>
            <a:chOff x="746398" y="1227908"/>
            <a:chExt cx="7650948" cy="5086910"/>
          </a:xfrm>
        </p:grpSpPr>
        <p:pic>
          <p:nvPicPr>
            <p:cNvPr id="4" name="Picture 3"/>
            <p:cNvPicPr>
              <a:picLocks noChangeAspect="1"/>
            </p:cNvPicPr>
            <p:nvPr/>
          </p:nvPicPr>
          <p:blipFill>
            <a:blip r:embed="rId3"/>
            <a:stretch>
              <a:fillRect/>
            </a:stretch>
          </p:blipFill>
          <p:spPr>
            <a:xfrm>
              <a:off x="746398" y="1227908"/>
              <a:ext cx="7650948" cy="5086910"/>
            </a:xfrm>
            <a:prstGeom prst="rect">
              <a:avLst/>
            </a:prstGeom>
            <a:ln>
              <a:solidFill>
                <a:srgbClr val="BFBFBF"/>
              </a:solidFill>
            </a:ln>
            <a:effectLst>
              <a:outerShdw blurRad="50800" dist="38100" dir="2700000" algn="tl" rotWithShape="0">
                <a:prstClr val="black">
                  <a:alpha val="40000"/>
                </a:prstClr>
              </a:outerShdw>
            </a:effectLst>
          </p:spPr>
        </p:pic>
        <p:sp>
          <p:nvSpPr>
            <p:cNvPr id="6" name="Rounded Rectangle 5"/>
            <p:cNvSpPr/>
            <p:nvPr/>
          </p:nvSpPr>
          <p:spPr>
            <a:xfrm>
              <a:off x="7850777" y="1227908"/>
              <a:ext cx="546569" cy="274321"/>
            </a:xfrm>
            <a:prstGeom prst="roundRect">
              <a:avLst/>
            </a:prstGeom>
            <a:solidFill>
              <a:srgbClr val="1B6496"/>
            </a:solidFill>
            <a:ln>
              <a:solidFill>
                <a:srgbClr val="1B64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2641679"/>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Enhanced Effort Reporting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97" b="12611"/>
          <a:stretch/>
        </p:blipFill>
        <p:spPr>
          <a:xfrm>
            <a:off x="300231" y="1250831"/>
            <a:ext cx="8377943" cy="5581290"/>
          </a:xfrm>
          <a:prstGeom prst="rect">
            <a:avLst/>
          </a:prstGeom>
          <a:ln>
            <a:solidFill>
              <a:schemeClr val="tx2"/>
            </a:solidFill>
          </a:ln>
        </p:spPr>
      </p:pic>
    </p:spTree>
    <p:extLst>
      <p:ext uri="{BB962C8B-B14F-4D97-AF65-F5344CB8AC3E}">
        <p14:creationId xmlns:p14="http://schemas.microsoft.com/office/powerpoint/2010/main" val="309837126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Streamlined Labor Redistribution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4" y="1230802"/>
            <a:ext cx="8820418" cy="5126866"/>
          </a:xfrm>
          <a:prstGeom prst="rect">
            <a:avLst/>
          </a:prstGeom>
          <a:ln>
            <a:solidFill>
              <a:schemeClr val="tx2"/>
            </a:solidFill>
          </a:ln>
        </p:spPr>
      </p:pic>
    </p:spTree>
    <p:extLst>
      <p:ext uri="{BB962C8B-B14F-4D97-AF65-F5344CB8AC3E}">
        <p14:creationId xmlns:p14="http://schemas.microsoft.com/office/powerpoint/2010/main" val="231640790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65" y="88383"/>
            <a:ext cx="8311896" cy="713232"/>
          </a:xfrm>
        </p:spPr>
        <p:txBody>
          <a:bodyPr/>
          <a:lstStyle/>
          <a:p>
            <a:r>
              <a:rPr lang="en-US" dirty="0"/>
              <a:t>Communication Management</a:t>
            </a:r>
          </a:p>
        </p:txBody>
      </p:sp>
      <p:sp>
        <p:nvSpPr>
          <p:cNvPr id="3" name="Content Placeholder 2"/>
          <p:cNvSpPr>
            <a:spLocks noGrp="1"/>
          </p:cNvSpPr>
          <p:nvPr>
            <p:ph idx="1"/>
          </p:nvPr>
        </p:nvSpPr>
        <p:spPr>
          <a:xfrm>
            <a:off x="308350" y="1402080"/>
            <a:ext cx="2254718" cy="4985468"/>
          </a:xfrm>
        </p:spPr>
        <p:txBody>
          <a:bodyPr>
            <a:normAutofit/>
          </a:bodyPr>
          <a:lstStyle/>
          <a:p>
            <a:pPr marL="0" indent="0"/>
            <a:r>
              <a:rPr lang="en-US" sz="2400" dirty="0"/>
              <a:t>Key Features: </a:t>
            </a:r>
            <a:endParaRPr lang="en-US" sz="2400" b="0" dirty="0">
              <a:solidFill>
                <a:srgbClr val="642673"/>
              </a:solidFill>
            </a:endParaRPr>
          </a:p>
          <a:p>
            <a:pPr marL="285750" indent="-285750">
              <a:spcBef>
                <a:spcPts val="2000"/>
              </a:spcBef>
              <a:buClr>
                <a:srgbClr val="595959"/>
              </a:buClr>
              <a:buFont typeface="Arial" panose="020B0604020202020204" pitchFamily="34" charset="0"/>
              <a:buChar char="•"/>
            </a:pPr>
            <a:r>
              <a:rPr lang="en-US" sz="1600" b="0" dirty="0">
                <a:solidFill>
                  <a:srgbClr val="414042"/>
                </a:solidFill>
              </a:rPr>
              <a:t>Features work across the Banner enterprise </a:t>
            </a:r>
          </a:p>
          <a:p>
            <a:pPr marL="285750" indent="-285750">
              <a:spcBef>
                <a:spcPts val="2000"/>
              </a:spcBef>
              <a:buClr>
                <a:srgbClr val="595959"/>
              </a:buClr>
              <a:buFont typeface="Arial" panose="020B0604020202020204" pitchFamily="34" charset="0"/>
              <a:buChar char="•"/>
            </a:pPr>
            <a:r>
              <a:rPr lang="en-US" sz="1600" b="0" dirty="0">
                <a:solidFill>
                  <a:srgbClr val="414042"/>
                </a:solidFill>
              </a:rPr>
              <a:t>Manages transactional connections to your constituents using Banner data</a:t>
            </a:r>
          </a:p>
          <a:p>
            <a:pPr marL="285750" indent="-285750">
              <a:spcBef>
                <a:spcPts val="2000"/>
              </a:spcBef>
              <a:buClr>
                <a:srgbClr val="595959"/>
              </a:buClr>
              <a:buFont typeface="Arial" panose="020B0604020202020204" pitchFamily="34" charset="0"/>
              <a:buChar char="•"/>
            </a:pPr>
            <a:r>
              <a:rPr lang="en-US" sz="1600" b="0" dirty="0">
                <a:solidFill>
                  <a:srgbClr val="414042"/>
                </a:solidFill>
              </a:rPr>
              <a:t>Set notifications or reminders to register for classes or when tuition is past due </a:t>
            </a:r>
          </a:p>
          <a:p>
            <a:pPr marL="0" indent="0"/>
            <a:endParaRPr lang="en-US" dirty="0"/>
          </a:p>
          <a:p>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613" b="2782"/>
          <a:stretch/>
        </p:blipFill>
        <p:spPr bwMode="auto">
          <a:xfrm>
            <a:off x="2670644" y="1406894"/>
            <a:ext cx="6393843" cy="4213325"/>
          </a:xfrm>
          <a:prstGeom prst="rect">
            <a:avLst/>
          </a:prstGeom>
          <a:noFill/>
          <a:ln w="9525">
            <a:solidFill>
              <a:schemeClr val="tx2"/>
            </a:solidFill>
            <a:miter lim="800000"/>
            <a:headEnd/>
            <a:tailEnd/>
          </a:ln>
          <a:extLst>
            <a:ext uri="{909E8E84-426E-40dd-AFC4-6F175D3DCCD1}">
              <a14:hiddenFill xmlns="" xmlns:a14="http://schemas.microsoft.com/office/drawing/2010/main">
                <a:solidFill>
                  <a:schemeClr val="accent1"/>
                </a:solidFill>
              </a14:hiddenFill>
            </a:ext>
          </a:extLst>
        </p:spPr>
      </p:pic>
      <p:pic>
        <p:nvPicPr>
          <p:cNvPr id="6" name="Picture 5"/>
          <p:cNvPicPr>
            <a:picLocks noChangeAspect="1"/>
          </p:cNvPicPr>
          <p:nvPr/>
        </p:nvPicPr>
        <p:blipFill>
          <a:blip r:embed="rId4"/>
          <a:stretch>
            <a:fillRect/>
          </a:stretch>
        </p:blipFill>
        <p:spPr>
          <a:xfrm>
            <a:off x="4014806" y="3828726"/>
            <a:ext cx="4730655" cy="2258460"/>
          </a:xfrm>
          <a:prstGeom prst="rect">
            <a:avLst/>
          </a:prstGeom>
          <a:ln w="9525">
            <a:solidFill>
              <a:srgbClr val="BFBFBF"/>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550774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Improved user experience</a:t>
            </a:r>
          </a:p>
          <a:p>
            <a:pPr marL="561975" lvl="1" indent="-285750"/>
            <a:r>
              <a:rPr lang="en-US" dirty="0">
                <a:solidFill>
                  <a:srgbClr val="414042"/>
                </a:solidFill>
              </a:rPr>
              <a:t>Modern, yet familiar, web user interface with standard controls </a:t>
            </a:r>
          </a:p>
          <a:p>
            <a:pPr marL="561975" lvl="1" indent="-285750"/>
            <a:r>
              <a:rPr lang="en-US" dirty="0"/>
              <a:t>Shorter learning curve for occasional users</a:t>
            </a:r>
          </a:p>
          <a:p>
            <a:pPr marL="561975" lvl="1" indent="-285750"/>
            <a:r>
              <a:rPr lang="en-US" dirty="0"/>
              <a:t>Enhanced usability and navigation for power users</a:t>
            </a:r>
          </a:p>
          <a:p>
            <a:pPr marL="561975" lvl="1" indent="-285750"/>
            <a:r>
              <a:rPr lang="en-US" dirty="0"/>
              <a:t>Ability to run in any modern browser</a:t>
            </a:r>
          </a:p>
          <a:p>
            <a:r>
              <a:rPr lang="en-US" dirty="0"/>
              <a:t>Significant reduction in time &amp; cost to maintain Banner</a:t>
            </a:r>
          </a:p>
          <a:p>
            <a:pPr marL="561975" lvl="1" indent="-285750"/>
            <a:r>
              <a:rPr lang="en-US" dirty="0"/>
              <a:t>Ellucian Solution Manager</a:t>
            </a:r>
          </a:p>
          <a:p>
            <a:pPr marL="860425" lvl="2" indent="-285750"/>
            <a:r>
              <a:rPr lang="en-US" dirty="0"/>
              <a:t>Simplifies the upgrade process</a:t>
            </a:r>
          </a:p>
          <a:p>
            <a:pPr marL="860425" lvl="2" indent="-285750"/>
            <a:r>
              <a:rPr lang="en-US" dirty="0"/>
              <a:t>Minimizes system interruptions and risk</a:t>
            </a:r>
          </a:p>
          <a:p>
            <a:pPr marL="860425" lvl="2" indent="-285750"/>
            <a:r>
              <a:rPr lang="en-US" dirty="0"/>
              <a:t>Reduces time and cost for installation and deployment</a:t>
            </a:r>
          </a:p>
          <a:p>
            <a:pPr marL="860425" lvl="2" indent="-285750"/>
            <a:r>
              <a:rPr lang="en-US" dirty="0"/>
              <a:t>Less user testing required</a:t>
            </a:r>
          </a:p>
          <a:p>
            <a:pPr marL="561975" lvl="1" indent="-285750"/>
            <a:r>
              <a:rPr lang="en-US" dirty="0"/>
              <a:t>Modifications replaced with configurations and extensions – eliminates maintenance with upgrades, reduces testing required</a:t>
            </a:r>
          </a:p>
          <a:p>
            <a:pPr marL="561975" lvl="1" indent="-285750"/>
            <a:endParaRPr lang="en-US" dirty="0"/>
          </a:p>
        </p:txBody>
      </p:sp>
      <p:sp>
        <p:nvSpPr>
          <p:cNvPr id="3" name="Title 2"/>
          <p:cNvSpPr>
            <a:spLocks noGrp="1"/>
          </p:cNvSpPr>
          <p:nvPr>
            <p:ph type="title"/>
          </p:nvPr>
        </p:nvSpPr>
        <p:spPr/>
        <p:txBody>
          <a:bodyPr/>
          <a:lstStyle/>
          <a:p>
            <a:r>
              <a:rPr lang="en-US" dirty="0"/>
              <a:t>Benefits of Banner 9</a:t>
            </a:r>
          </a:p>
        </p:txBody>
      </p:sp>
    </p:spTree>
    <p:extLst>
      <p:ext uri="{BB962C8B-B14F-4D97-AF65-F5344CB8AC3E}">
        <p14:creationId xmlns:p14="http://schemas.microsoft.com/office/powerpoint/2010/main" val="2898790215"/>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15925" y="1581911"/>
            <a:ext cx="5676650" cy="4974229"/>
          </a:xfrm>
        </p:spPr>
        <p:txBody>
          <a:bodyPr>
            <a:normAutofit/>
          </a:bodyPr>
          <a:lstStyle/>
          <a:p>
            <a:pPr>
              <a:spcBef>
                <a:spcPts val="2000"/>
              </a:spcBef>
            </a:pPr>
            <a:r>
              <a:rPr lang="en-US" sz="2400" dirty="0"/>
              <a:t>Personal Information Self-Service</a:t>
            </a:r>
          </a:p>
          <a:p>
            <a:pPr marL="619125" lvl="1" indent="-342900">
              <a:spcBef>
                <a:spcPts val="2000"/>
              </a:spcBef>
              <a:buFont typeface="Arial"/>
              <a:buChar char="•"/>
            </a:pPr>
            <a:r>
              <a:rPr lang="en-US" sz="2000" dirty="0"/>
              <a:t>View, edit and update biographic and demographic information</a:t>
            </a:r>
          </a:p>
          <a:p>
            <a:pPr marL="619125" lvl="1" indent="-342900">
              <a:spcBef>
                <a:spcPts val="2000"/>
              </a:spcBef>
              <a:buFont typeface="Arial"/>
              <a:buChar char="•"/>
            </a:pPr>
            <a:r>
              <a:rPr lang="en-US" sz="2000" dirty="0"/>
              <a:t>Will display first/middle/last and preferred name in Personal Details, yet support name display differently in Overview section</a:t>
            </a:r>
          </a:p>
          <a:p>
            <a:pPr marL="619125" lvl="1" indent="-342900">
              <a:spcBef>
                <a:spcPts val="2000"/>
              </a:spcBef>
              <a:buFont typeface="Arial"/>
              <a:buChar char="•"/>
            </a:pPr>
            <a:r>
              <a:rPr lang="en-US" sz="2000" dirty="0"/>
              <a:t>Configurable using the Integration Configuration Settings (GORICCR) page</a:t>
            </a:r>
          </a:p>
          <a:p>
            <a:pPr marL="619125" lvl="1" indent="-342900">
              <a:spcBef>
                <a:spcPts val="2000"/>
              </a:spcBef>
              <a:buFont typeface="Arial"/>
              <a:buChar char="•"/>
            </a:pPr>
            <a:r>
              <a:rPr lang="en-US" sz="2000" dirty="0"/>
              <a:t>Direct Deposit and Personal Information functionality merged into single application</a:t>
            </a:r>
          </a:p>
          <a:p>
            <a:pPr marL="619125" lvl="1" indent="-342900">
              <a:spcBef>
                <a:spcPts val="2000"/>
              </a:spcBef>
              <a:buFont typeface="Arial"/>
              <a:buChar char="•"/>
            </a:pPr>
            <a:r>
              <a:rPr lang="en-US" sz="2000" dirty="0"/>
              <a:t>Easier to update and configure, by institution</a:t>
            </a:r>
          </a:p>
          <a:p>
            <a:pPr marL="619125" lvl="1" indent="-342900">
              <a:spcBef>
                <a:spcPts val="2000"/>
              </a:spcBef>
              <a:buFont typeface="Arial"/>
              <a:buChar char="•"/>
            </a:pPr>
            <a:endParaRPr lang="en-US" dirty="0"/>
          </a:p>
        </p:txBody>
      </p:sp>
      <p:sp>
        <p:nvSpPr>
          <p:cNvPr id="4" name="Slide Number Placeholder 3"/>
          <p:cNvSpPr>
            <a:spLocks noGrp="1"/>
          </p:cNvSpPr>
          <p:nvPr>
            <p:ph type="sldNum" sz="quarter" idx="4294967295"/>
          </p:nvPr>
        </p:nvSpPr>
        <p:spPr>
          <a:xfrm>
            <a:off x="8212616" y="6191016"/>
            <a:ext cx="725215" cy="365125"/>
          </a:xfrm>
          <a:prstGeom prst="rect">
            <a:avLst/>
          </a:prstGeom>
        </p:spPr>
        <p:txBody>
          <a:bodyPr/>
          <a:lstStyle/>
          <a:p>
            <a:fld id="{40A085A0-3A3D-6540-B0AC-0588E66301FB}" type="slidenum">
              <a:rPr lang="en-US" smtClean="0"/>
              <a:pPr/>
              <a:t>20</a:t>
            </a:fld>
            <a:endParaRPr lang="en-US" dirty="0"/>
          </a:p>
        </p:txBody>
      </p:sp>
      <p:sp>
        <p:nvSpPr>
          <p:cNvPr id="2" name="Title 1"/>
          <p:cNvSpPr>
            <a:spLocks noGrp="1"/>
          </p:cNvSpPr>
          <p:nvPr>
            <p:ph type="title"/>
          </p:nvPr>
        </p:nvSpPr>
        <p:spPr/>
        <p:txBody>
          <a:bodyPr/>
          <a:lstStyle/>
          <a:p>
            <a:r>
              <a:rPr lang="en-US" dirty="0"/>
              <a:t>Expanding Banner 9 Functionality</a:t>
            </a:r>
          </a:p>
        </p:txBody>
      </p:sp>
      <p:pic>
        <p:nvPicPr>
          <p:cNvPr id="8194" name="Picture 2" descr="Image result for personal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252" y="3816588"/>
            <a:ext cx="2669218" cy="174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212616" y="6191016"/>
            <a:ext cx="725215" cy="365125"/>
          </a:xfrm>
          <a:prstGeom prst="rect">
            <a:avLst/>
          </a:prstGeom>
        </p:spPr>
        <p:txBody>
          <a:bodyPr/>
          <a:lstStyle/>
          <a:p>
            <a:fld id="{40A085A0-3A3D-6540-B0AC-0588E66301FB}" type="slidenum">
              <a:rPr lang="en-US" smtClean="0"/>
              <a:pPr/>
              <a:t>21</a:t>
            </a:fld>
            <a:endParaRPr lang="en-US" dirty="0"/>
          </a:p>
        </p:txBody>
      </p:sp>
      <p:sp>
        <p:nvSpPr>
          <p:cNvPr id="2" name="Title 1"/>
          <p:cNvSpPr>
            <a:spLocks noGrp="1"/>
          </p:cNvSpPr>
          <p:nvPr>
            <p:ph type="title"/>
          </p:nvPr>
        </p:nvSpPr>
        <p:spPr/>
        <p:txBody>
          <a:bodyPr/>
          <a:lstStyle/>
          <a:p>
            <a:r>
              <a:rPr lang="en-US" dirty="0"/>
              <a:t>Personal Information Self-Service</a:t>
            </a:r>
          </a:p>
        </p:txBody>
      </p:sp>
      <p:pic>
        <p:nvPicPr>
          <p:cNvPr id="5" name="Picture 4"/>
          <p:cNvPicPr/>
          <p:nvPr/>
        </p:nvPicPr>
        <p:blipFill rotWithShape="1">
          <a:blip r:embed="rId3"/>
          <a:srcRect t="7874"/>
          <a:stretch/>
        </p:blipFill>
        <p:spPr>
          <a:xfrm>
            <a:off x="0" y="1477925"/>
            <a:ext cx="9147158" cy="4529470"/>
          </a:xfrm>
          <a:prstGeom prst="rect">
            <a:avLst/>
          </a:prstGeom>
        </p:spPr>
      </p:pic>
    </p:spTree>
    <p:extLst>
      <p:ext uri="{BB962C8B-B14F-4D97-AF65-F5344CB8AC3E}">
        <p14:creationId xmlns:p14="http://schemas.microsoft.com/office/powerpoint/2010/main" val="177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we’ve heard . . .</a:t>
            </a:r>
          </a:p>
        </p:txBody>
      </p:sp>
      <p:sp>
        <p:nvSpPr>
          <p:cNvPr id="4" name="Rounded Rectangular Callout 1"/>
          <p:cNvSpPr/>
          <p:nvPr/>
        </p:nvSpPr>
        <p:spPr>
          <a:xfrm>
            <a:off x="48893" y="862990"/>
            <a:ext cx="4224815" cy="3371389"/>
          </a:xfrm>
          <a:prstGeom prst="wedgeRoundRectCallout">
            <a:avLst>
              <a:gd name="adj1" fmla="val 52622"/>
              <a:gd name="adj2" fmla="val 57344"/>
              <a:gd name="adj3" fmla="val 16667"/>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r>
              <a:rPr lang="en-US" sz="1600" dirty="0">
                <a:solidFill>
                  <a:schemeClr val="accent3"/>
                </a:solidFill>
              </a:rPr>
              <a:t>“The moment that I was able to sort on sequence number, then have the ability to replace the sequence numbers and save in one transaction, </a:t>
            </a:r>
            <a:r>
              <a:rPr lang="en-US" sz="1600" b="1" dirty="0">
                <a:solidFill>
                  <a:schemeClr val="accent3"/>
                </a:solidFill>
              </a:rPr>
              <a:t>it was as if a light shined over my monitor with a faint chorus in the background. I was thrilled to see that improvement</a:t>
            </a:r>
            <a:r>
              <a:rPr lang="en-US" sz="1600" dirty="0">
                <a:solidFill>
                  <a:schemeClr val="accent3"/>
                </a:solidFill>
              </a:rPr>
              <a:t>.” </a:t>
            </a:r>
          </a:p>
          <a:p>
            <a:endParaRPr lang="en-US" sz="1600" b="1" i="1" dirty="0">
              <a:solidFill>
                <a:schemeClr val="accent3"/>
              </a:solidFill>
            </a:endParaRPr>
          </a:p>
          <a:p>
            <a:r>
              <a:rPr lang="en-US" sz="1600" b="1" i="1" dirty="0">
                <a:solidFill>
                  <a:schemeClr val="accent3"/>
                </a:solidFill>
              </a:rPr>
              <a:t>Stephanie Boledovich, HR Systems Manager, Lansing Community College</a:t>
            </a:r>
          </a:p>
          <a:p>
            <a:r>
              <a:rPr lang="en-US" altLang="ja-JP" sz="1500" dirty="0">
                <a:solidFill>
                  <a:srgbClr val="462F89"/>
                </a:solidFill>
              </a:rPr>
              <a:t> </a:t>
            </a:r>
            <a:endParaRPr lang="en-US" altLang="en-US" sz="1350" dirty="0">
              <a:solidFill>
                <a:srgbClr val="462F89"/>
              </a:solidFill>
            </a:endParaRPr>
          </a:p>
        </p:txBody>
      </p:sp>
      <p:sp>
        <p:nvSpPr>
          <p:cNvPr id="5" name="Rounded Rectangular Callout 1"/>
          <p:cNvSpPr/>
          <p:nvPr/>
        </p:nvSpPr>
        <p:spPr>
          <a:xfrm>
            <a:off x="4473705" y="862990"/>
            <a:ext cx="4278201" cy="3149133"/>
          </a:xfrm>
          <a:prstGeom prst="wedgeRoundRectCallout">
            <a:avLst>
              <a:gd name="adj1" fmla="val -53508"/>
              <a:gd name="adj2" fmla="val 69473"/>
              <a:gd name="adj3" fmla="val 16667"/>
            </a:avLst>
          </a:prstGeom>
          <a:solidFill>
            <a:schemeClr val="tx1">
              <a:lumMod val="20000"/>
              <a:lumOff val="80000"/>
            </a:schemeClr>
          </a:solidFill>
          <a:ln>
            <a:noFill/>
          </a:ln>
          <a:effectLst>
            <a:outerShdw blurRad="50800" dist="50800" dir="5400000" algn="ctr" rotWithShape="0">
              <a:schemeClr val="bg2"/>
            </a:outerShdw>
          </a:effectLst>
        </p:spPr>
        <p:style>
          <a:lnRef idx="1">
            <a:schemeClr val="accent1"/>
          </a:lnRef>
          <a:fillRef idx="3">
            <a:schemeClr val="accent1"/>
          </a:fillRef>
          <a:effectRef idx="2">
            <a:schemeClr val="accent1"/>
          </a:effectRef>
          <a:fontRef idx="minor">
            <a:schemeClr val="lt1"/>
          </a:fontRef>
        </p:style>
        <p:txBody>
          <a:bodyPr anchor="ctr"/>
          <a:lstStyle/>
          <a:p>
            <a:r>
              <a:rPr lang="en-US" altLang="en-US" sz="1500" dirty="0">
                <a:solidFill>
                  <a:srgbClr val="462F89"/>
                </a:solidFill>
              </a:rPr>
              <a:t>“</a:t>
            </a:r>
            <a:r>
              <a:rPr lang="en-US" sz="1600" i="1" dirty="0">
                <a:solidFill>
                  <a:schemeClr val="accent3"/>
                </a:solidFill>
              </a:rPr>
              <a:t>Employee Profile is a modern way of letting employees look at their own data and do their job and they can take it anywhere, because it is configured to work on any device – laptop, tablet and smartphone. </a:t>
            </a:r>
            <a:r>
              <a:rPr lang="en-US" sz="1600" b="1" i="1" dirty="0">
                <a:solidFill>
                  <a:schemeClr val="accent3"/>
                </a:solidFill>
              </a:rPr>
              <a:t>Well done Ellucian! I love it. It is so easy to set up even a cave man can do it.”</a:t>
            </a:r>
          </a:p>
          <a:p>
            <a:endParaRPr lang="en-US" sz="1600" b="1" i="1" dirty="0">
              <a:solidFill>
                <a:schemeClr val="accent3"/>
              </a:solidFill>
            </a:endParaRPr>
          </a:p>
          <a:p>
            <a:r>
              <a:rPr lang="en-US" sz="1600" b="1" i="1" dirty="0">
                <a:solidFill>
                  <a:schemeClr val="accent3"/>
                </a:solidFill>
              </a:rPr>
              <a:t>Ali Penton, Software Application Engineer, University of West Florida</a:t>
            </a:r>
          </a:p>
          <a:p>
            <a:r>
              <a:rPr lang="en-US" sz="1050" dirty="0"/>
              <a:t> </a:t>
            </a:r>
            <a:r>
              <a:rPr lang="en-US" altLang="ja-JP" sz="1050" dirty="0">
                <a:solidFill>
                  <a:srgbClr val="462F89"/>
                </a:solidFill>
              </a:rPr>
              <a:t> </a:t>
            </a:r>
          </a:p>
          <a:p>
            <a:pPr algn="r"/>
            <a:endParaRPr lang="en-US" altLang="en-US" sz="1050" dirty="0">
              <a:solidFill>
                <a:srgbClr val="462F89"/>
              </a:solidFill>
            </a:endParaRPr>
          </a:p>
        </p:txBody>
      </p:sp>
      <p:sp>
        <p:nvSpPr>
          <p:cNvPr id="8" name="Rounded Rectangular Callout 1"/>
          <p:cNvSpPr/>
          <p:nvPr/>
        </p:nvSpPr>
        <p:spPr>
          <a:xfrm>
            <a:off x="272500" y="5059843"/>
            <a:ext cx="8002416" cy="1347956"/>
          </a:xfrm>
          <a:prstGeom prst="wedgeRoundRectCallout">
            <a:avLst>
              <a:gd name="adj1" fmla="val -2668"/>
              <a:gd name="adj2" fmla="val -79639"/>
              <a:gd name="adj3" fmla="val 16667"/>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r>
              <a:rPr lang="en-US" sz="1600" i="1" dirty="0">
                <a:solidFill>
                  <a:schemeClr val="accent3"/>
                </a:solidFill>
              </a:rPr>
              <a:t>“We went actually live with Registration for our early registration for the following summer classes and it proved flawless. </a:t>
            </a:r>
            <a:r>
              <a:rPr lang="en-US" sz="1600" b="1" i="1" dirty="0">
                <a:solidFill>
                  <a:schemeClr val="accent3"/>
                </a:solidFill>
              </a:rPr>
              <a:t>It worked with no problems and every review we’ve had has been positive</a:t>
            </a:r>
            <a:r>
              <a:rPr lang="en-US" sz="1600" i="1" dirty="0">
                <a:solidFill>
                  <a:schemeClr val="accent3"/>
                </a:solidFill>
              </a:rPr>
              <a:t>.”</a:t>
            </a:r>
          </a:p>
          <a:p>
            <a:r>
              <a:rPr lang="en-US" sz="1600" i="1" dirty="0">
                <a:solidFill>
                  <a:schemeClr val="accent3"/>
                </a:solidFill>
              </a:rPr>
              <a:t>-</a:t>
            </a:r>
            <a:r>
              <a:rPr lang="en-US" sz="1600" b="1" i="1" dirty="0">
                <a:solidFill>
                  <a:schemeClr val="accent3"/>
                </a:solidFill>
              </a:rPr>
              <a:t>Delano Sweeney, Database Systems Manager, </a:t>
            </a:r>
            <a:br>
              <a:rPr lang="en-US" sz="1600" b="1" i="1" dirty="0">
                <a:solidFill>
                  <a:schemeClr val="accent3"/>
                </a:solidFill>
              </a:rPr>
            </a:br>
            <a:r>
              <a:rPr lang="en-US" sz="1600" b="1" i="1" dirty="0">
                <a:solidFill>
                  <a:schemeClr val="accent3"/>
                </a:solidFill>
              </a:rPr>
              <a:t>Bluefield State College</a:t>
            </a:r>
          </a:p>
        </p:txBody>
      </p:sp>
      <p:sp>
        <p:nvSpPr>
          <p:cNvPr id="3" name="TextBox 2"/>
          <p:cNvSpPr txBox="1"/>
          <p:nvPr/>
        </p:nvSpPr>
        <p:spPr>
          <a:xfrm>
            <a:off x="2434727" y="4403009"/>
            <a:ext cx="4781321" cy="396607"/>
          </a:xfrm>
          <a:prstGeom prst="rect">
            <a:avLst/>
          </a:prstGeom>
          <a:solidFill>
            <a:srgbClr val="595959"/>
          </a:solidFill>
          <a:ln>
            <a:solidFill>
              <a:schemeClr val="tx1"/>
            </a:solidFill>
          </a:ln>
          <a:effectLst>
            <a:outerShdw blurRad="50800" dist="38100" dir="8100000" algn="tr" rotWithShape="0">
              <a:prstClr val="black">
                <a:alpha val="40000"/>
              </a:prstClr>
            </a:outerShdw>
          </a:effectLst>
        </p:spPr>
        <p:txBody>
          <a:bodyPr wrap="square" rtlCol="0" anchor="t" anchorCtr="0">
            <a:normAutofit/>
          </a:bodyPr>
          <a:lstStyle/>
          <a:p>
            <a:pPr algn="ctr">
              <a:lnSpc>
                <a:spcPct val="120000"/>
              </a:lnSpc>
            </a:pPr>
            <a:r>
              <a:rPr lang="en-US" sz="1600" b="1" dirty="0">
                <a:solidFill>
                  <a:schemeClr val="bg1"/>
                </a:solidFill>
              </a:rPr>
              <a:t>More stories on eCommunities</a:t>
            </a:r>
          </a:p>
        </p:txBody>
      </p:sp>
    </p:spTree>
    <p:extLst>
      <p:ext uri="{BB962C8B-B14F-4D97-AF65-F5344CB8AC3E}">
        <p14:creationId xmlns:p14="http://schemas.microsoft.com/office/powerpoint/2010/main" val="410008140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02987" y="1039724"/>
            <a:ext cx="8311896" cy="562240"/>
          </a:xfrm>
        </p:spPr>
        <p:txBody>
          <a:bodyPr>
            <a:normAutofit fontScale="90000"/>
          </a:bodyPr>
          <a:lstStyle/>
          <a:p>
            <a:r>
              <a:rPr lang="en-US" dirty="0"/>
              <a:t>Banner 9 Guide</a:t>
            </a:r>
            <a:r>
              <a:rPr lang="en-US" sz="2200" dirty="0"/>
              <a:t> at </a:t>
            </a:r>
            <a:r>
              <a:rPr lang="en-US" sz="2200" dirty="0">
                <a:hlinkClick r:id="rId3"/>
              </a:rPr>
              <a:t>www.ellucian.com/banner9guide</a:t>
            </a:r>
            <a:r>
              <a:rPr lang="en-US" sz="2200" dirty="0"/>
              <a:t/>
            </a:r>
            <a:br>
              <a:rPr lang="en-US" sz="2200" dirty="0"/>
            </a:br>
            <a:r>
              <a:rPr lang="en-US" sz="2200" dirty="0"/>
              <a:t/>
            </a:r>
            <a:br>
              <a:rPr lang="en-US" sz="2200" dirty="0"/>
            </a:br>
            <a:r>
              <a:rPr lang="en-US" dirty="0"/>
              <a:t>See Ellucian Live videos on Banner 9</a:t>
            </a:r>
            <a:br>
              <a:rPr lang="en-US" dirty="0"/>
            </a:br>
            <a:r>
              <a:rPr lang="en-US" dirty="0">
                <a:hlinkClick r:id="rId4"/>
              </a:rPr>
              <a:t>https://banner9guide.ellucian.com/content/ellucian-live-videos</a:t>
            </a:r>
            <a:r>
              <a:rPr lang="en-US" dirty="0"/>
              <a:t/>
            </a:r>
            <a:br>
              <a:rPr lang="en-US" dirty="0"/>
            </a:br>
            <a:endParaRPr lang="en-US" sz="2200" dirty="0"/>
          </a:p>
        </p:txBody>
      </p:sp>
      <p:sp>
        <p:nvSpPr>
          <p:cNvPr id="9" name="Rectangle 8"/>
          <p:cNvSpPr/>
          <p:nvPr/>
        </p:nvSpPr>
        <p:spPr>
          <a:xfrm>
            <a:off x="1378325" y="1920479"/>
            <a:ext cx="6521823" cy="1338828"/>
          </a:xfrm>
          <a:prstGeom prst="rect">
            <a:avLst/>
          </a:prstGeom>
        </p:spPr>
        <p:txBody>
          <a:bodyPr wrap="square">
            <a:spAutoFit/>
          </a:bodyPr>
          <a:lstStyle/>
          <a:p>
            <a:endParaRPr lang="en-US" sz="1350" b="1" dirty="0"/>
          </a:p>
          <a:p>
            <a:endParaRPr lang="en-US" sz="1350" dirty="0"/>
          </a:p>
          <a:p>
            <a:endParaRPr lang="en-US" sz="1350" dirty="0"/>
          </a:p>
          <a:p>
            <a:endParaRPr lang="en-US" sz="1350" dirty="0"/>
          </a:p>
          <a:p>
            <a:endParaRPr lang="en-US" sz="1350" dirty="0"/>
          </a:p>
          <a:p>
            <a:endParaRPr lang="en-US" sz="1350" dirty="0"/>
          </a:p>
        </p:txBody>
      </p:sp>
      <p:grpSp>
        <p:nvGrpSpPr>
          <p:cNvPr id="5" name="Group 4"/>
          <p:cNvGrpSpPr/>
          <p:nvPr/>
        </p:nvGrpSpPr>
        <p:grpSpPr>
          <a:xfrm>
            <a:off x="313876" y="1514471"/>
            <a:ext cx="5514109" cy="3820232"/>
            <a:chOff x="418433" y="1371192"/>
            <a:chExt cx="5514109" cy="3820232"/>
          </a:xfrm>
        </p:grpSpPr>
        <p:pic>
          <p:nvPicPr>
            <p:cNvPr id="2" name="Picture 1"/>
            <p:cNvPicPr>
              <a:picLocks noChangeAspect="1"/>
            </p:cNvPicPr>
            <p:nvPr/>
          </p:nvPicPr>
          <p:blipFill>
            <a:blip r:embed="rId5"/>
            <a:stretch>
              <a:fillRect/>
            </a:stretch>
          </p:blipFill>
          <p:spPr>
            <a:xfrm>
              <a:off x="418433" y="1371192"/>
              <a:ext cx="5514109" cy="3820232"/>
            </a:xfrm>
            <a:prstGeom prst="rect">
              <a:avLst/>
            </a:prstGeom>
            <a:ln>
              <a:solidFill>
                <a:schemeClr val="accent3"/>
              </a:solidFill>
            </a:ln>
          </p:spPr>
        </p:pic>
        <p:sp>
          <p:nvSpPr>
            <p:cNvPr id="4" name="Rectangle 3"/>
            <p:cNvSpPr/>
            <p:nvPr/>
          </p:nvSpPr>
          <p:spPr>
            <a:xfrm>
              <a:off x="2959240" y="3753059"/>
              <a:ext cx="241160" cy="55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6"/>
          <a:srcRect l="8160" t="7919" r="16855" b="26558"/>
          <a:stretch/>
        </p:blipFill>
        <p:spPr>
          <a:xfrm>
            <a:off x="3070931" y="3385814"/>
            <a:ext cx="5805577" cy="2853621"/>
          </a:xfrm>
          <a:prstGeom prst="rect">
            <a:avLst/>
          </a:prstGeom>
        </p:spPr>
      </p:pic>
    </p:spTree>
    <p:extLst>
      <p:ext uri="{BB962C8B-B14F-4D97-AF65-F5344CB8AC3E}">
        <p14:creationId xmlns:p14="http://schemas.microsoft.com/office/powerpoint/2010/main" val="275886827"/>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Places to Find More Information</a:t>
            </a:r>
          </a:p>
        </p:txBody>
      </p:sp>
      <p:sp>
        <p:nvSpPr>
          <p:cNvPr id="3" name="Content Placeholder 2"/>
          <p:cNvSpPr>
            <a:spLocks noGrp="1"/>
          </p:cNvSpPr>
          <p:nvPr>
            <p:ph idx="1"/>
          </p:nvPr>
        </p:nvSpPr>
        <p:spPr/>
        <p:txBody>
          <a:bodyPr>
            <a:normAutofit/>
          </a:bodyPr>
          <a:lstStyle/>
          <a:p>
            <a:r>
              <a:rPr lang="en-US" sz="2000" dirty="0"/>
              <a:t>Demos</a:t>
            </a:r>
          </a:p>
          <a:p>
            <a:pPr marL="342900" indent="-342900">
              <a:buFont typeface="Arial" panose="020B0604020202020204" pitchFamily="34" charset="0"/>
              <a:buChar char="•"/>
            </a:pPr>
            <a:r>
              <a:rPr lang="en-US" sz="2000" b="0" dirty="0">
                <a:hlinkClick r:id="rId3"/>
              </a:rPr>
              <a:t>Admin – Human Resources</a:t>
            </a:r>
            <a:endParaRPr lang="en-US" sz="2000" b="0" dirty="0"/>
          </a:p>
          <a:p>
            <a:pPr marL="342900" indent="-342900">
              <a:buFont typeface="Arial" panose="020B0604020202020204" pitchFamily="34" charset="0"/>
              <a:buChar char="•"/>
            </a:pPr>
            <a:r>
              <a:rPr lang="en-US" sz="2000" b="0" dirty="0">
                <a:solidFill>
                  <a:schemeClr val="tx2"/>
                </a:solidFill>
                <a:hlinkClick r:id="rId4"/>
              </a:rPr>
              <a:t>Self Service - Employee Profile</a:t>
            </a:r>
            <a:r>
              <a:rPr lang="en-US" b="0" dirty="0">
                <a:solidFill>
                  <a:schemeClr val="tx2"/>
                </a:solidFill>
              </a:rPr>
              <a:t/>
            </a:r>
            <a:br>
              <a:rPr lang="en-US" b="0" dirty="0">
                <a:solidFill>
                  <a:schemeClr val="tx2"/>
                </a:solidFill>
              </a:rPr>
            </a:br>
            <a:endParaRPr lang="en-US" b="0" dirty="0">
              <a:solidFill>
                <a:schemeClr val="tx2"/>
              </a:solidFill>
            </a:endParaRPr>
          </a:p>
          <a:p>
            <a:r>
              <a:rPr lang="en-US" sz="2000" dirty="0">
                <a:hlinkClick r:id="rId5"/>
              </a:rPr>
              <a:t>eCommunities</a:t>
            </a:r>
            <a:endParaRPr lang="en-US" sz="2000" dirty="0"/>
          </a:p>
          <a:p>
            <a:pPr lvl="1"/>
            <a:r>
              <a:rPr lang="en-US" dirty="0"/>
              <a:t>Banner user community - Global Search feature that now pulls from eCommunities, the Ellucian Support Center and the Ellucian.com website </a:t>
            </a:r>
          </a:p>
          <a:p>
            <a:pPr>
              <a:spcBef>
                <a:spcPts val="3000"/>
              </a:spcBef>
            </a:pPr>
            <a:r>
              <a:rPr lang="en-US" sz="2000" dirty="0">
                <a:hlinkClick r:id="rId6"/>
              </a:rPr>
              <a:t>Attend an Ellucian education class</a:t>
            </a:r>
            <a:endParaRPr lang="en-US" sz="2000" dirty="0"/>
          </a:p>
        </p:txBody>
      </p:sp>
      <p:pic>
        <p:nvPicPr>
          <p:cNvPr id="7" name="Picture 6" descr="icon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72212" y="812460"/>
            <a:ext cx="769452" cy="769452"/>
          </a:xfrm>
          <a:prstGeom prst="rect">
            <a:avLst/>
          </a:prstGeom>
        </p:spPr>
      </p:pic>
    </p:spTree>
    <p:extLst>
      <p:ext uri="{BB962C8B-B14F-4D97-AF65-F5344CB8AC3E}">
        <p14:creationId xmlns:p14="http://schemas.microsoft.com/office/powerpoint/2010/main" val="293695146"/>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Improved Student and Faculty Experience</a:t>
            </a:r>
          </a:p>
          <a:p>
            <a:pPr marL="561975" lvl="1" indent="-285750"/>
            <a:r>
              <a:rPr lang="en-US" b="1" dirty="0"/>
              <a:t>Student Advising Profile </a:t>
            </a:r>
            <a:r>
              <a:rPr lang="en-US" dirty="0"/>
              <a:t>– saves times for students and advisors, enables personalized advice for better academic decisions</a:t>
            </a:r>
          </a:p>
          <a:p>
            <a:pPr marL="561975" lvl="1" indent="-285750"/>
            <a:r>
              <a:rPr lang="en-US" b="1" dirty="0"/>
              <a:t>Attendance tracking </a:t>
            </a:r>
            <a:r>
              <a:rPr lang="en-US" dirty="0"/>
              <a:t>empowers faculty, saving time for registrars and financial aid</a:t>
            </a:r>
          </a:p>
          <a:p>
            <a:pPr marL="561975" lvl="1" indent="-285750"/>
            <a:r>
              <a:rPr lang="en-US" b="1" dirty="0"/>
              <a:t>Faculty Grade Entry </a:t>
            </a:r>
            <a:r>
              <a:rPr lang="en-US" dirty="0"/>
              <a:t>streamlines grade processing including the ability to enter grades via spreadsheet</a:t>
            </a:r>
          </a:p>
          <a:p>
            <a:pPr marL="561975" lvl="1" indent="-285750"/>
            <a:r>
              <a:rPr lang="en-US" b="1" dirty="0"/>
              <a:t>Registration</a:t>
            </a:r>
          </a:p>
          <a:p>
            <a:pPr marL="860425" lvl="2" indent="-285750"/>
            <a:r>
              <a:rPr lang="en-US" dirty="0"/>
              <a:t>More intuitive, saving time for registrar and the IT office</a:t>
            </a:r>
          </a:p>
          <a:p>
            <a:pPr marL="860425" lvl="2" indent="-285750"/>
            <a:r>
              <a:rPr lang="en-US" dirty="0"/>
              <a:t>Seamless integration with Ellucian </a:t>
            </a:r>
            <a:r>
              <a:rPr lang="en-US" dirty="0" err="1"/>
              <a:t>DegreeWorks</a:t>
            </a:r>
            <a:endParaRPr lang="en-US" dirty="0"/>
          </a:p>
          <a:p>
            <a:pPr marL="860425" lvl="2" indent="-285750"/>
            <a:r>
              <a:rPr lang="en-US" dirty="0"/>
              <a:t>Enables advisors to better plan their student’s success</a:t>
            </a:r>
          </a:p>
          <a:p>
            <a:pPr marL="860425" lvl="2" indent="-285750"/>
            <a:r>
              <a:rPr lang="en-US" dirty="0"/>
              <a:t>Better visibility into course demand for registrars</a:t>
            </a:r>
          </a:p>
        </p:txBody>
      </p:sp>
      <p:sp>
        <p:nvSpPr>
          <p:cNvPr id="3" name="Title 2"/>
          <p:cNvSpPr>
            <a:spLocks noGrp="1"/>
          </p:cNvSpPr>
          <p:nvPr>
            <p:ph type="title"/>
          </p:nvPr>
        </p:nvSpPr>
        <p:spPr/>
        <p:txBody>
          <a:bodyPr/>
          <a:lstStyle/>
          <a:p>
            <a:r>
              <a:rPr lang="en-US" dirty="0"/>
              <a:t>Benefits of Banner 9</a:t>
            </a:r>
          </a:p>
        </p:txBody>
      </p:sp>
    </p:spTree>
    <p:extLst>
      <p:ext uri="{BB962C8B-B14F-4D97-AF65-F5344CB8AC3E}">
        <p14:creationId xmlns:p14="http://schemas.microsoft.com/office/powerpoint/2010/main" val="3520629664"/>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Self Service modules reduce administrative burden</a:t>
            </a:r>
          </a:p>
          <a:p>
            <a:pPr marL="561975" lvl="1" indent="-285750"/>
            <a:r>
              <a:rPr lang="en-US" b="1" dirty="0"/>
              <a:t>Employee Profile </a:t>
            </a:r>
            <a:r>
              <a:rPr lang="en-US" dirty="0"/>
              <a:t>provides more self-service information for employees saving time for HR</a:t>
            </a:r>
          </a:p>
          <a:p>
            <a:pPr marL="561975" lvl="1" indent="-285750"/>
            <a:r>
              <a:rPr lang="en-US" b="1" dirty="0"/>
              <a:t>Position Description </a:t>
            </a:r>
            <a:r>
              <a:rPr lang="en-US" dirty="0"/>
              <a:t>saves time in creation, editing, routing and approval of positions and makes posting to job search sites faster and more efficient</a:t>
            </a:r>
          </a:p>
          <a:p>
            <a:pPr marL="561975" lvl="1" indent="-285750"/>
            <a:r>
              <a:rPr lang="en-US" b="1" dirty="0"/>
              <a:t>Direct Deposit </a:t>
            </a:r>
            <a:r>
              <a:rPr lang="en-US" dirty="0"/>
              <a:t>for staff and students reduces manual effort for employees, students and internal staff</a:t>
            </a:r>
          </a:p>
          <a:p>
            <a:pPr marL="561975" lvl="1" indent="-285750"/>
            <a:r>
              <a:rPr lang="en-US" b="1" dirty="0"/>
              <a:t>Purchase Requisition </a:t>
            </a:r>
            <a:r>
              <a:rPr lang="en-US" dirty="0"/>
              <a:t>delivers faster procurement or products and services, saving time for the business office</a:t>
            </a:r>
          </a:p>
          <a:p>
            <a:pPr marL="561975" lvl="1" indent="-285750"/>
            <a:r>
              <a:rPr lang="en-US" b="1" dirty="0"/>
              <a:t>My Finance Query </a:t>
            </a:r>
            <a:r>
              <a:rPr lang="en-US" dirty="0"/>
              <a:t>reduces reporting burden, enables better financial management</a:t>
            </a:r>
          </a:p>
          <a:p>
            <a:pPr marL="561975" lvl="1" indent="-285750"/>
            <a:r>
              <a:rPr lang="en-US" b="1" dirty="0"/>
              <a:t>Communication Management </a:t>
            </a:r>
            <a:r>
              <a:rPr lang="en-US" dirty="0"/>
              <a:t>enables simpler and more efficient communications in areas such as financial aid award letters, past-due tuition notices, registration reminders and more</a:t>
            </a:r>
          </a:p>
          <a:p>
            <a:endParaRPr lang="en-US" dirty="0"/>
          </a:p>
          <a:p>
            <a:pPr lvl="1" indent="0">
              <a:buNone/>
            </a:pPr>
            <a:endParaRPr lang="en-US" dirty="0"/>
          </a:p>
        </p:txBody>
      </p:sp>
      <p:sp>
        <p:nvSpPr>
          <p:cNvPr id="3" name="Title 2"/>
          <p:cNvSpPr>
            <a:spLocks noGrp="1"/>
          </p:cNvSpPr>
          <p:nvPr>
            <p:ph type="title"/>
          </p:nvPr>
        </p:nvSpPr>
        <p:spPr/>
        <p:txBody>
          <a:bodyPr/>
          <a:lstStyle/>
          <a:p>
            <a:r>
              <a:rPr lang="en-US" dirty="0"/>
              <a:t>Benefits of Banner 9</a:t>
            </a:r>
          </a:p>
        </p:txBody>
      </p:sp>
    </p:spTree>
    <p:extLst>
      <p:ext uri="{BB962C8B-B14F-4D97-AF65-F5344CB8AC3E}">
        <p14:creationId xmlns:p14="http://schemas.microsoft.com/office/powerpoint/2010/main" val="7139366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565" y="118409"/>
            <a:ext cx="8311896" cy="713232"/>
          </a:xfrm>
        </p:spPr>
        <p:txBody>
          <a:bodyPr/>
          <a:lstStyle/>
          <a:p>
            <a:r>
              <a:rPr lang="en-US" dirty="0"/>
              <a:t>What’s Available In Banner 9</a:t>
            </a:r>
          </a:p>
        </p:txBody>
      </p:sp>
      <p:sp>
        <p:nvSpPr>
          <p:cNvPr id="6" name="Rectangle 5"/>
          <p:cNvSpPr/>
          <p:nvPr/>
        </p:nvSpPr>
        <p:spPr>
          <a:xfrm>
            <a:off x="0" y="1857676"/>
            <a:ext cx="9144000" cy="4499991"/>
          </a:xfrm>
          <a:prstGeom prst="rect">
            <a:avLst/>
          </a:prstGeom>
          <a:solidFill>
            <a:schemeClr val="bg1">
              <a:lumMod val="95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spcBef>
                <a:spcPts val="1200"/>
              </a:spcBef>
              <a:buFont typeface="Arial" panose="020B0604020202020204" pitchFamily="34" charset="0"/>
              <a:buChar char="•"/>
            </a:pPr>
            <a:endParaRPr lang="en-US" sz="1600" dirty="0">
              <a:solidFill>
                <a:srgbClr val="000000"/>
              </a:solidFill>
            </a:endParaRPr>
          </a:p>
          <a:p>
            <a:pPr marL="285750" indent="-285750">
              <a:spcBef>
                <a:spcPts val="1200"/>
              </a:spcBef>
              <a:buFont typeface="Arial" panose="020B0604020202020204" pitchFamily="34" charset="0"/>
              <a:buChar char="•"/>
            </a:pPr>
            <a:r>
              <a:rPr lang="en-US" sz="1600" dirty="0">
                <a:solidFill>
                  <a:srgbClr val="000000"/>
                </a:solidFill>
              </a:rPr>
              <a:t>Banner General							</a:t>
            </a:r>
          </a:p>
          <a:p>
            <a:pPr marL="285750" indent="-285750">
              <a:spcBef>
                <a:spcPts val="1200"/>
              </a:spcBef>
              <a:buFont typeface="Arial" panose="020B0604020202020204" pitchFamily="34" charset="0"/>
              <a:buChar char="•"/>
            </a:pPr>
            <a:r>
              <a:rPr lang="en-US" sz="1600" dirty="0">
                <a:solidFill>
                  <a:srgbClr val="000000"/>
                </a:solidFill>
              </a:rPr>
              <a:t>Banner Student</a:t>
            </a:r>
          </a:p>
          <a:p>
            <a:pPr marL="285750" indent="-285750">
              <a:spcBef>
                <a:spcPts val="1200"/>
              </a:spcBef>
              <a:buFont typeface="Arial" panose="020B0604020202020204" pitchFamily="34" charset="0"/>
              <a:buChar char="•"/>
            </a:pPr>
            <a:r>
              <a:rPr lang="en-US" sz="1600" dirty="0">
                <a:solidFill>
                  <a:srgbClr val="000000"/>
                </a:solidFill>
              </a:rPr>
              <a:t>Banner Human Resources</a:t>
            </a:r>
          </a:p>
          <a:p>
            <a:pPr marL="285750" indent="-285750">
              <a:spcBef>
                <a:spcPts val="1200"/>
              </a:spcBef>
              <a:buFont typeface="Arial" panose="020B0604020202020204" pitchFamily="34" charset="0"/>
              <a:buChar char="•"/>
            </a:pPr>
            <a:r>
              <a:rPr lang="en-US" sz="1600" dirty="0">
                <a:solidFill>
                  <a:srgbClr val="000000"/>
                </a:solidFill>
              </a:rPr>
              <a:t>Banner Finance</a:t>
            </a:r>
          </a:p>
          <a:p>
            <a:pPr marL="285750" indent="-285750">
              <a:spcBef>
                <a:spcPts val="1200"/>
              </a:spcBef>
              <a:buFont typeface="Arial" panose="020B0604020202020204" pitchFamily="34" charset="0"/>
              <a:buChar char="•"/>
            </a:pPr>
            <a:r>
              <a:rPr lang="en-US" sz="1600" dirty="0">
                <a:solidFill>
                  <a:srgbClr val="000000"/>
                </a:solidFill>
              </a:rPr>
              <a:t>Banner Financial Aid</a:t>
            </a:r>
          </a:p>
          <a:p>
            <a:pPr marL="285750" indent="-285750">
              <a:spcBef>
                <a:spcPts val="1200"/>
              </a:spcBef>
              <a:buFont typeface="Arial" panose="020B0604020202020204" pitchFamily="34" charset="0"/>
              <a:buChar char="•"/>
            </a:pPr>
            <a:r>
              <a:rPr lang="en-US" sz="1600" dirty="0">
                <a:solidFill>
                  <a:srgbClr val="000000"/>
                </a:solidFill>
              </a:rPr>
              <a:t>Banner Student Aid</a:t>
            </a:r>
          </a:p>
          <a:p>
            <a:pPr marL="285750" indent="-285750">
              <a:spcBef>
                <a:spcPts val="1200"/>
              </a:spcBef>
              <a:buFont typeface="Arial" panose="020B0604020202020204" pitchFamily="34" charset="0"/>
              <a:buChar char="•"/>
            </a:pPr>
            <a:r>
              <a:rPr lang="en-US" sz="1600" dirty="0">
                <a:solidFill>
                  <a:srgbClr val="000000"/>
                </a:solidFill>
              </a:rPr>
              <a:t>Banner Advancement </a:t>
            </a:r>
          </a:p>
          <a:p>
            <a:pPr marL="285750" indent="-285750">
              <a:spcBef>
                <a:spcPts val="1200"/>
              </a:spcBef>
              <a:buFont typeface="Arial" panose="020B0604020202020204" pitchFamily="34" charset="0"/>
              <a:buChar char="•"/>
            </a:pPr>
            <a:r>
              <a:rPr lang="en-US" sz="1600" dirty="0">
                <a:solidFill>
                  <a:srgbClr val="000000"/>
                </a:solidFill>
              </a:rPr>
              <a:t>Banner Accounts Receivable</a:t>
            </a:r>
          </a:p>
        </p:txBody>
      </p:sp>
      <p:sp>
        <p:nvSpPr>
          <p:cNvPr id="7" name="Rectangle 6"/>
          <p:cNvSpPr/>
          <p:nvPr/>
        </p:nvSpPr>
        <p:spPr>
          <a:xfrm>
            <a:off x="1" y="1398757"/>
            <a:ext cx="3125694" cy="668248"/>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prstClr val="white"/>
                </a:solidFill>
              </a:rPr>
              <a:t>Administrative                   Applications</a:t>
            </a:r>
          </a:p>
        </p:txBody>
      </p:sp>
      <p:sp>
        <p:nvSpPr>
          <p:cNvPr id="9" name="Rectangle 8"/>
          <p:cNvSpPr/>
          <p:nvPr/>
        </p:nvSpPr>
        <p:spPr>
          <a:xfrm>
            <a:off x="3364347" y="2473924"/>
            <a:ext cx="2175238" cy="34399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14313" indent="-214313">
              <a:spcBef>
                <a:spcPts val="1200"/>
              </a:spcBef>
              <a:buFont typeface="Arial"/>
              <a:buChar char="•"/>
            </a:pPr>
            <a:r>
              <a:rPr lang="en-US" sz="1600" dirty="0">
                <a:solidFill>
                  <a:srgbClr val="000000"/>
                </a:solidFill>
              </a:rPr>
              <a:t>Registration</a:t>
            </a:r>
          </a:p>
          <a:p>
            <a:pPr marL="214313" indent="-214313">
              <a:spcBef>
                <a:spcPts val="1200"/>
              </a:spcBef>
              <a:buFont typeface="Arial"/>
              <a:buChar char="•"/>
            </a:pPr>
            <a:r>
              <a:rPr lang="en-US" sz="1600" dirty="0">
                <a:solidFill>
                  <a:srgbClr val="000000"/>
                </a:solidFill>
              </a:rPr>
              <a:t>Student Advising Profile</a:t>
            </a:r>
          </a:p>
          <a:p>
            <a:pPr marL="214313" indent="-214313">
              <a:spcBef>
                <a:spcPts val="1200"/>
              </a:spcBef>
              <a:buFont typeface="Arial"/>
              <a:buChar char="•"/>
            </a:pPr>
            <a:r>
              <a:rPr lang="en-US" sz="1600" dirty="0">
                <a:solidFill>
                  <a:srgbClr val="000000"/>
                </a:solidFill>
              </a:rPr>
              <a:t>Attendance Tracking</a:t>
            </a:r>
          </a:p>
          <a:p>
            <a:pPr marL="214313" indent="-214313">
              <a:spcBef>
                <a:spcPts val="1200"/>
              </a:spcBef>
              <a:buFont typeface="Arial"/>
              <a:buChar char="•"/>
            </a:pPr>
            <a:r>
              <a:rPr lang="en-US" sz="1600" dirty="0">
                <a:solidFill>
                  <a:srgbClr val="000000"/>
                </a:solidFill>
              </a:rPr>
              <a:t>Faculty Grade Entry</a:t>
            </a:r>
          </a:p>
          <a:p>
            <a:pPr marL="214313" indent="-214313">
              <a:spcBef>
                <a:spcPts val="1200"/>
              </a:spcBef>
              <a:buFont typeface="Arial"/>
              <a:buChar char="•"/>
            </a:pPr>
            <a:r>
              <a:rPr lang="en-US" sz="1600" dirty="0">
                <a:solidFill>
                  <a:srgbClr val="000000"/>
                </a:solidFill>
              </a:rPr>
              <a:t>Class Roster</a:t>
            </a:r>
          </a:p>
          <a:p>
            <a:pPr marL="214313" indent="-214313">
              <a:spcBef>
                <a:spcPts val="1200"/>
              </a:spcBef>
              <a:buFont typeface="Arial"/>
              <a:buChar char="•"/>
            </a:pPr>
            <a:endParaRPr lang="en-US" sz="1600" dirty="0">
              <a:solidFill>
                <a:srgbClr val="000000"/>
              </a:solidFill>
            </a:endParaRPr>
          </a:p>
        </p:txBody>
      </p:sp>
      <p:sp>
        <p:nvSpPr>
          <p:cNvPr id="5" name="Rectangle 4"/>
          <p:cNvSpPr/>
          <p:nvPr/>
        </p:nvSpPr>
        <p:spPr>
          <a:xfrm>
            <a:off x="3125695" y="1398756"/>
            <a:ext cx="6018305" cy="66824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prstClr val="white"/>
                </a:solidFill>
              </a:rPr>
              <a:t>Self-Service Applications</a:t>
            </a:r>
          </a:p>
        </p:txBody>
      </p:sp>
      <p:sp>
        <p:nvSpPr>
          <p:cNvPr id="8" name="Rectangle 7"/>
          <p:cNvSpPr/>
          <p:nvPr/>
        </p:nvSpPr>
        <p:spPr>
          <a:xfrm>
            <a:off x="7183657" y="2499464"/>
            <a:ext cx="1960343" cy="29899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14313" indent="-214313">
              <a:spcBef>
                <a:spcPts val="1200"/>
              </a:spcBef>
              <a:buFont typeface="Arial" panose="020B0604020202020204" pitchFamily="34" charset="0"/>
              <a:buChar char="•"/>
            </a:pPr>
            <a:r>
              <a:rPr lang="en-US" sz="1600" dirty="0">
                <a:solidFill>
                  <a:srgbClr val="000000"/>
                </a:solidFill>
              </a:rPr>
              <a:t>Communication Management</a:t>
            </a:r>
          </a:p>
          <a:p>
            <a:pPr marL="214313" indent="-214313">
              <a:spcBef>
                <a:spcPts val="1200"/>
              </a:spcBef>
              <a:buFont typeface="Arial" panose="020B0604020202020204" pitchFamily="34" charset="0"/>
              <a:buChar char="•"/>
            </a:pPr>
            <a:r>
              <a:rPr lang="en-US" sz="1600" dirty="0">
                <a:solidFill>
                  <a:srgbClr val="000000"/>
                </a:solidFill>
              </a:rPr>
              <a:t>Personal Information</a:t>
            </a:r>
          </a:p>
        </p:txBody>
      </p:sp>
      <p:sp>
        <p:nvSpPr>
          <p:cNvPr id="11" name="Rectangle 10"/>
          <p:cNvSpPr/>
          <p:nvPr/>
        </p:nvSpPr>
        <p:spPr>
          <a:xfrm>
            <a:off x="5338671" y="2499464"/>
            <a:ext cx="1933397" cy="29899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14313" indent="-214313">
              <a:spcBef>
                <a:spcPts val="1200"/>
              </a:spcBef>
              <a:buFont typeface="Arial" panose="020B0604020202020204" pitchFamily="34" charset="0"/>
              <a:buChar char="•"/>
            </a:pPr>
            <a:r>
              <a:rPr lang="en-US" sz="1600" dirty="0">
                <a:solidFill>
                  <a:srgbClr val="000000"/>
                </a:solidFill>
              </a:rPr>
              <a:t>Purchase Requisition</a:t>
            </a:r>
          </a:p>
          <a:p>
            <a:pPr marL="214313" indent="-214313">
              <a:spcBef>
                <a:spcPts val="1200"/>
              </a:spcBef>
              <a:buFont typeface="Arial" panose="020B0604020202020204" pitchFamily="34" charset="0"/>
              <a:buChar char="•"/>
            </a:pPr>
            <a:r>
              <a:rPr lang="en-US" sz="1600" dirty="0">
                <a:solidFill>
                  <a:srgbClr val="000000"/>
                </a:solidFill>
              </a:rPr>
              <a:t>Direct Deposit</a:t>
            </a:r>
          </a:p>
          <a:p>
            <a:pPr marL="214313" indent="-214313">
              <a:spcBef>
                <a:spcPts val="1200"/>
              </a:spcBef>
              <a:buFont typeface="Arial"/>
              <a:buChar char="•"/>
            </a:pPr>
            <a:r>
              <a:rPr lang="en-US" sz="1600" dirty="0">
                <a:solidFill>
                  <a:srgbClr val="000000"/>
                </a:solidFill>
              </a:rPr>
              <a:t>My Finance Query </a:t>
            </a:r>
          </a:p>
          <a:p>
            <a:pPr marL="214313" indent="-214313">
              <a:spcBef>
                <a:spcPts val="1200"/>
              </a:spcBef>
              <a:buFont typeface="Arial"/>
              <a:buChar char="•"/>
            </a:pPr>
            <a:r>
              <a:rPr lang="en-US" sz="1600" dirty="0">
                <a:solidFill>
                  <a:srgbClr val="000000"/>
                </a:solidFill>
              </a:rPr>
              <a:t>Employee Profile</a:t>
            </a:r>
          </a:p>
          <a:p>
            <a:pPr marL="214313" indent="-214313">
              <a:spcBef>
                <a:spcPts val="1200"/>
              </a:spcBef>
              <a:buFont typeface="Arial"/>
              <a:buChar char="•"/>
            </a:pPr>
            <a:r>
              <a:rPr lang="en-US" sz="1600" dirty="0">
                <a:solidFill>
                  <a:srgbClr val="000000"/>
                </a:solidFill>
              </a:rPr>
              <a:t>Position Description</a:t>
            </a:r>
          </a:p>
          <a:p>
            <a:pPr marL="214313" indent="-214313">
              <a:spcBef>
                <a:spcPts val="1200"/>
              </a:spcBef>
              <a:buFont typeface="Arial" panose="020B0604020202020204" pitchFamily="34" charset="0"/>
              <a:buChar char="•"/>
            </a:pPr>
            <a:r>
              <a:rPr lang="en-US" sz="1600" dirty="0">
                <a:solidFill>
                  <a:srgbClr val="000000"/>
                </a:solidFill>
              </a:rPr>
              <a:t>Effort Reporting</a:t>
            </a:r>
          </a:p>
          <a:p>
            <a:pPr marL="214313" indent="-214313">
              <a:spcBef>
                <a:spcPts val="1200"/>
              </a:spcBef>
              <a:buFont typeface="Arial" panose="020B0604020202020204" pitchFamily="34" charset="0"/>
              <a:buChar char="•"/>
            </a:pPr>
            <a:r>
              <a:rPr lang="en-US" sz="1600" dirty="0">
                <a:solidFill>
                  <a:srgbClr val="000000"/>
                </a:solidFill>
              </a:rPr>
              <a:t>Labor Redistribution</a:t>
            </a:r>
          </a:p>
        </p:txBody>
      </p:sp>
      <p:sp>
        <p:nvSpPr>
          <p:cNvPr id="2" name="Rectangle 1"/>
          <p:cNvSpPr/>
          <p:nvPr/>
        </p:nvSpPr>
        <p:spPr>
          <a:xfrm>
            <a:off x="3364347" y="2122308"/>
            <a:ext cx="979755" cy="369332"/>
          </a:xfrm>
          <a:prstGeom prst="rect">
            <a:avLst/>
          </a:prstGeom>
        </p:spPr>
        <p:txBody>
          <a:bodyPr wrap="none">
            <a:spAutoFit/>
          </a:bodyPr>
          <a:lstStyle/>
          <a:p>
            <a:r>
              <a:rPr lang="en-US" dirty="0">
                <a:solidFill>
                  <a:srgbClr val="000000"/>
                </a:solidFill>
              </a:rPr>
              <a:t>Student</a:t>
            </a:r>
            <a:endParaRPr lang="en-US" dirty="0"/>
          </a:p>
        </p:txBody>
      </p:sp>
      <p:sp>
        <p:nvSpPr>
          <p:cNvPr id="12" name="Rectangle 11"/>
          <p:cNvSpPr/>
          <p:nvPr/>
        </p:nvSpPr>
        <p:spPr>
          <a:xfrm>
            <a:off x="5426071" y="2130132"/>
            <a:ext cx="1620957" cy="369332"/>
          </a:xfrm>
          <a:prstGeom prst="rect">
            <a:avLst/>
          </a:prstGeom>
        </p:spPr>
        <p:txBody>
          <a:bodyPr wrap="none">
            <a:spAutoFit/>
          </a:bodyPr>
          <a:lstStyle/>
          <a:p>
            <a:r>
              <a:rPr lang="en-US" dirty="0">
                <a:solidFill>
                  <a:srgbClr val="000000"/>
                </a:solidFill>
              </a:rPr>
              <a:t>Finance &amp; HR</a:t>
            </a:r>
            <a:endParaRPr lang="en-US" dirty="0"/>
          </a:p>
        </p:txBody>
      </p:sp>
      <p:sp>
        <p:nvSpPr>
          <p:cNvPr id="13" name="Rectangle 12"/>
          <p:cNvSpPr/>
          <p:nvPr/>
        </p:nvSpPr>
        <p:spPr>
          <a:xfrm>
            <a:off x="7315150" y="2144708"/>
            <a:ext cx="1005403" cy="369332"/>
          </a:xfrm>
          <a:prstGeom prst="rect">
            <a:avLst/>
          </a:prstGeom>
        </p:spPr>
        <p:txBody>
          <a:bodyPr wrap="none">
            <a:spAutoFit/>
          </a:bodyPr>
          <a:lstStyle/>
          <a:p>
            <a:r>
              <a:rPr lang="en-US" dirty="0">
                <a:solidFill>
                  <a:srgbClr val="000000"/>
                </a:solidFill>
              </a:rPr>
              <a:t>General</a:t>
            </a:r>
            <a:endParaRPr lang="en-US" dirty="0"/>
          </a:p>
        </p:txBody>
      </p:sp>
      <p:sp>
        <p:nvSpPr>
          <p:cNvPr id="14" name="Rectangle 13"/>
          <p:cNvSpPr/>
          <p:nvPr/>
        </p:nvSpPr>
        <p:spPr>
          <a:xfrm>
            <a:off x="228600" y="1008332"/>
            <a:ext cx="25781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4843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3116" r="7520"/>
          <a:stretch/>
        </p:blipFill>
        <p:spPr>
          <a:xfrm>
            <a:off x="0" y="26125"/>
            <a:ext cx="9157063" cy="6378367"/>
          </a:xfrm>
          <a:prstGeom prst="rect">
            <a:avLst/>
          </a:prstGeom>
        </p:spPr>
      </p:pic>
      <p:sp>
        <p:nvSpPr>
          <p:cNvPr id="19" name="Rectangle 18"/>
          <p:cNvSpPr/>
          <p:nvPr/>
        </p:nvSpPr>
        <p:spPr>
          <a:xfrm rot="10800000">
            <a:off x="0" y="-36513"/>
            <a:ext cx="9144000" cy="2305051"/>
          </a:xfrm>
          <a:prstGeom prst="rect">
            <a:avLst/>
          </a:prstGeom>
          <a:gradFill>
            <a:gsLst>
              <a:gs pos="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220" name="Title 1"/>
          <p:cNvSpPr>
            <a:spLocks noGrp="1"/>
          </p:cNvSpPr>
          <p:nvPr>
            <p:ph type="title"/>
          </p:nvPr>
        </p:nvSpPr>
        <p:spPr>
          <a:xfrm>
            <a:off x="415925" y="234530"/>
            <a:ext cx="8270875" cy="614361"/>
          </a:xfrm>
        </p:spPr>
        <p:txBody>
          <a:bodyPr/>
          <a:lstStyle/>
          <a:p>
            <a:pPr eaLnBrk="1" hangingPunct="1"/>
            <a:r>
              <a:rPr lang="en-US" altLang="en-US" dirty="0">
                <a:latin typeface="Arial" panose="020B0604020202020204" pitchFamily="34" charset="0"/>
                <a:cs typeface="Arial" panose="020B0604020202020204" pitchFamily="34" charset="0"/>
              </a:rPr>
              <a:t>The Administrative Staff Experience </a:t>
            </a:r>
          </a:p>
        </p:txBody>
      </p:sp>
      <p:sp>
        <p:nvSpPr>
          <p:cNvPr id="4" name="Rectangle: Rounded Corners 3"/>
          <p:cNvSpPr/>
          <p:nvPr/>
        </p:nvSpPr>
        <p:spPr>
          <a:xfrm>
            <a:off x="433388" y="1911350"/>
            <a:ext cx="2697162" cy="1282700"/>
          </a:xfrm>
          <a:prstGeom prst="roundRect">
            <a:avLst>
              <a:gd name="adj" fmla="val 0"/>
            </a:avLst>
          </a:prstGeom>
          <a:solidFill>
            <a:srgbClr val="462F89">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Natural user   experience</a:t>
            </a:r>
          </a:p>
        </p:txBody>
      </p:sp>
      <p:sp>
        <p:nvSpPr>
          <p:cNvPr id="6" name="Rectangle: Rounded Corners 5"/>
          <p:cNvSpPr/>
          <p:nvPr/>
        </p:nvSpPr>
        <p:spPr>
          <a:xfrm>
            <a:off x="5872163" y="1905000"/>
            <a:ext cx="2697162" cy="1281113"/>
          </a:xfrm>
          <a:prstGeom prst="roundRect">
            <a:avLst>
              <a:gd name="adj" fmla="val 0"/>
            </a:avLst>
          </a:prstGeom>
          <a:solidFill>
            <a:schemeClr val="accent4">
              <a:alpha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Increased job satisfaction, time savings, and ability to self-serve</a:t>
            </a:r>
          </a:p>
        </p:txBody>
      </p:sp>
      <p:sp>
        <p:nvSpPr>
          <p:cNvPr id="7" name="Rectangle: Rounded Corners 6"/>
          <p:cNvSpPr/>
          <p:nvPr/>
        </p:nvSpPr>
        <p:spPr>
          <a:xfrm>
            <a:off x="433388" y="3429000"/>
            <a:ext cx="2697162" cy="1281113"/>
          </a:xfrm>
          <a:prstGeom prst="roundRect">
            <a:avLst>
              <a:gd name="adj" fmla="val 0"/>
            </a:avLst>
          </a:prstGeom>
          <a:solidFill>
            <a:srgbClr val="462F89">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Simplified methods       of communication</a:t>
            </a:r>
          </a:p>
        </p:txBody>
      </p:sp>
      <p:sp>
        <p:nvSpPr>
          <p:cNvPr id="9" name="Rectangle: Rounded Corners 8"/>
          <p:cNvSpPr/>
          <p:nvPr/>
        </p:nvSpPr>
        <p:spPr>
          <a:xfrm>
            <a:off x="5878513" y="3422650"/>
            <a:ext cx="2697162" cy="1281113"/>
          </a:xfrm>
          <a:prstGeom prst="roundRect">
            <a:avLst>
              <a:gd name="adj" fmla="val 0"/>
            </a:avLst>
          </a:prstGeom>
          <a:solidFill>
            <a:schemeClr val="accent4">
              <a:alpha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Stay better connected across the institution</a:t>
            </a:r>
          </a:p>
        </p:txBody>
      </p:sp>
      <p:sp>
        <p:nvSpPr>
          <p:cNvPr id="10" name="Rectangle: Rounded Corners 9"/>
          <p:cNvSpPr/>
          <p:nvPr/>
        </p:nvSpPr>
        <p:spPr>
          <a:xfrm>
            <a:off x="433388" y="4967288"/>
            <a:ext cx="2697162" cy="1281112"/>
          </a:xfrm>
          <a:prstGeom prst="roundRect">
            <a:avLst>
              <a:gd name="adj" fmla="val 0"/>
            </a:avLst>
          </a:prstGeom>
          <a:solidFill>
            <a:srgbClr val="462F89">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New capabilities focused on streamlining critical business processes</a:t>
            </a:r>
          </a:p>
        </p:txBody>
      </p:sp>
      <p:sp>
        <p:nvSpPr>
          <p:cNvPr id="12" name="Rectangle: Rounded Corners 11"/>
          <p:cNvSpPr/>
          <p:nvPr/>
        </p:nvSpPr>
        <p:spPr>
          <a:xfrm>
            <a:off x="5884863" y="4959350"/>
            <a:ext cx="2698750" cy="1282700"/>
          </a:xfrm>
          <a:prstGeom prst="roundRect">
            <a:avLst>
              <a:gd name="adj" fmla="val 0"/>
            </a:avLst>
          </a:prstGeom>
          <a:solidFill>
            <a:schemeClr val="accent4">
              <a:alpha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Drive efficiencies with automation and process re-engineering</a:t>
            </a:r>
          </a:p>
        </p:txBody>
      </p:sp>
      <p:sp>
        <p:nvSpPr>
          <p:cNvPr id="13" name="TextBox 12"/>
          <p:cNvSpPr txBox="1"/>
          <p:nvPr/>
        </p:nvSpPr>
        <p:spPr>
          <a:xfrm>
            <a:off x="122238" y="1412875"/>
            <a:ext cx="3230562" cy="304800"/>
          </a:xfrm>
          <a:prstGeom prst="rect">
            <a:avLst/>
          </a:prstGeom>
        </p:spPr>
        <p:txBody>
          <a:bodyPr/>
          <a:lstStyle/>
          <a:p>
            <a:pPr algn="ctr">
              <a:lnSpc>
                <a:spcPct val="120000"/>
              </a:lnSpc>
              <a:defRPr/>
            </a:pPr>
            <a:r>
              <a:rPr lang="en-US" sz="2200" dirty="0">
                <a:solidFill>
                  <a:schemeClr val="tx2">
                    <a:lumMod val="50000"/>
                  </a:schemeClr>
                </a:solidFill>
              </a:rPr>
              <a:t>With Banner 9…</a:t>
            </a:r>
          </a:p>
        </p:txBody>
      </p:sp>
      <p:sp>
        <p:nvSpPr>
          <p:cNvPr id="14" name="TextBox 13"/>
          <p:cNvSpPr txBox="1"/>
          <p:nvPr/>
        </p:nvSpPr>
        <p:spPr>
          <a:xfrm>
            <a:off x="6045200" y="1412875"/>
            <a:ext cx="2343150" cy="304800"/>
          </a:xfrm>
          <a:prstGeom prst="rect">
            <a:avLst/>
          </a:prstGeom>
        </p:spPr>
        <p:txBody>
          <a:bodyPr/>
          <a:lstStyle/>
          <a:p>
            <a:pPr algn="ctr">
              <a:lnSpc>
                <a:spcPct val="120000"/>
              </a:lnSpc>
              <a:defRPr/>
            </a:pPr>
            <a:r>
              <a:rPr lang="en-US" sz="2200" dirty="0">
                <a:solidFill>
                  <a:schemeClr val="tx2">
                    <a:lumMod val="50000"/>
                  </a:schemeClr>
                </a:solidFill>
              </a:rPr>
              <a:t>Impact to Staff</a:t>
            </a:r>
          </a:p>
        </p:txBody>
      </p:sp>
      <p:sp>
        <p:nvSpPr>
          <p:cNvPr id="25" name="Arrow: Right 4"/>
          <p:cNvSpPr/>
          <p:nvPr/>
        </p:nvSpPr>
        <p:spPr>
          <a:xfrm>
            <a:off x="3130550" y="5373688"/>
            <a:ext cx="773113" cy="527050"/>
          </a:xfrm>
          <a:prstGeom prst="rightArrow">
            <a:avLst/>
          </a:prstGeom>
          <a:solidFill>
            <a:schemeClr val="accent5">
              <a:alpha val="7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 name="Arrow: Right 4"/>
          <p:cNvSpPr/>
          <p:nvPr/>
        </p:nvSpPr>
        <p:spPr>
          <a:xfrm>
            <a:off x="3130550" y="3752850"/>
            <a:ext cx="773113" cy="525463"/>
          </a:xfrm>
          <a:prstGeom prst="rightArrow">
            <a:avLst/>
          </a:prstGeom>
          <a:solidFill>
            <a:schemeClr val="accent5">
              <a:alpha val="7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Arrow: Right 4"/>
          <p:cNvSpPr/>
          <p:nvPr/>
        </p:nvSpPr>
        <p:spPr>
          <a:xfrm>
            <a:off x="3130550" y="2322513"/>
            <a:ext cx="773113" cy="527050"/>
          </a:xfrm>
          <a:prstGeom prst="rightArrow">
            <a:avLst/>
          </a:prstGeom>
          <a:solidFill>
            <a:schemeClr val="accent5">
              <a:alpha val="7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405868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Banner 9’s New Look &amp; Feel</a:t>
            </a:r>
          </a:p>
        </p:txBody>
      </p:sp>
      <p:grpSp>
        <p:nvGrpSpPr>
          <p:cNvPr id="3" name="Group 2"/>
          <p:cNvGrpSpPr/>
          <p:nvPr/>
        </p:nvGrpSpPr>
        <p:grpSpPr>
          <a:xfrm>
            <a:off x="433565" y="1322323"/>
            <a:ext cx="9487794" cy="4638530"/>
            <a:chOff x="433565" y="1322323"/>
            <a:chExt cx="9487794" cy="463853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65" y="1322323"/>
              <a:ext cx="9487794" cy="4638530"/>
            </a:xfrm>
            <a:prstGeom prst="rect">
              <a:avLst/>
            </a:prstGeom>
          </p:spPr>
        </p:pic>
        <p:grpSp>
          <p:nvGrpSpPr>
            <p:cNvPr id="6" name="Group 5"/>
            <p:cNvGrpSpPr/>
            <p:nvPr/>
          </p:nvGrpSpPr>
          <p:grpSpPr>
            <a:xfrm>
              <a:off x="637067" y="3757620"/>
              <a:ext cx="1285424" cy="2093089"/>
              <a:chOff x="6400800" y="1600200"/>
              <a:chExt cx="2304915" cy="3967698"/>
            </a:xfrm>
          </p:grpSpPr>
          <p:pic>
            <p:nvPicPr>
              <p:cNvPr id="7" name="Picture 6" descr="Mobile1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138" y="2169795"/>
                <a:ext cx="1653862" cy="2935605"/>
              </a:xfrm>
              <a:prstGeom prst="rect">
                <a:avLst/>
              </a:prstGeom>
            </p:spPr>
          </p:pic>
          <p:pic>
            <p:nvPicPr>
              <p:cNvPr id="8" name="Picture 7" descr="android_fr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00800" y="1600200"/>
                <a:ext cx="2304915" cy="3967698"/>
              </a:xfrm>
              <a:prstGeom prst="rect">
                <a:avLst/>
              </a:prstGeom>
            </p:spPr>
          </p:pic>
        </p:grpSp>
      </p:grpSp>
    </p:spTree>
    <p:extLst>
      <p:ext uri="{BB962C8B-B14F-4D97-AF65-F5344CB8AC3E}">
        <p14:creationId xmlns:p14="http://schemas.microsoft.com/office/powerpoint/2010/main" val="1569159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Tablet Friendly:  Banner on-the-go</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211" y="1320476"/>
            <a:ext cx="7609989" cy="50035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0218731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65" y="431235"/>
            <a:ext cx="8311896" cy="713232"/>
          </a:xfrm>
        </p:spPr>
        <p:txBody>
          <a:bodyPr/>
          <a:lstStyle/>
          <a:p>
            <a:r>
              <a:rPr lang="en-US" dirty="0"/>
              <a:t>Supporting Constituents On The Go With All Devices</a:t>
            </a:r>
            <a:br>
              <a:rPr lang="en-US" dirty="0"/>
            </a:br>
            <a:endParaRPr lang="en-US" dirty="0"/>
          </a:p>
        </p:txBody>
      </p:sp>
      <p:pic>
        <p:nvPicPr>
          <p:cNvPr id="10" name="Picture 2" descr="cid:image001.png@01D0A8F0.1293FC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610" y="1616240"/>
            <a:ext cx="4447621" cy="107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270974" y="3603686"/>
            <a:ext cx="1713898" cy="2790785"/>
            <a:chOff x="6400800" y="1600200"/>
            <a:chExt cx="2304915" cy="3967698"/>
          </a:xfrm>
        </p:grpSpPr>
        <p:pic>
          <p:nvPicPr>
            <p:cNvPr id="18" name="Picture 17" descr="Mobile1 cop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8138" y="2169795"/>
              <a:ext cx="1653862" cy="2935605"/>
            </a:xfrm>
            <a:prstGeom prst="rect">
              <a:avLst/>
            </a:prstGeom>
          </p:spPr>
        </p:pic>
        <p:pic>
          <p:nvPicPr>
            <p:cNvPr id="19" name="Picture 18" descr="android_fram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00800" y="1600200"/>
              <a:ext cx="2304915" cy="3967698"/>
            </a:xfrm>
            <a:prstGeom prst="rect">
              <a:avLst/>
            </a:prstGeom>
          </p:spPr>
        </p:pic>
      </p:grpSp>
      <p:grpSp>
        <p:nvGrpSpPr>
          <p:cNvPr id="20" name="Group 19"/>
          <p:cNvGrpSpPr/>
          <p:nvPr/>
        </p:nvGrpSpPr>
        <p:grpSpPr>
          <a:xfrm>
            <a:off x="5773743" y="3218424"/>
            <a:ext cx="2351869" cy="3279622"/>
            <a:chOff x="-156644" y="2049945"/>
            <a:chExt cx="3114675" cy="4629151"/>
          </a:xfrm>
        </p:grpSpPr>
        <p:pic>
          <p:nvPicPr>
            <p:cNvPr id="21" name="Picture 2" descr="http://www.tenstickers.co.uk/wall-stickers/img/preview/black-ipad-air-whiteboard-sticker-6303.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6644" y="2049945"/>
              <a:ext cx="3114675" cy="462915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82" y="2410274"/>
              <a:ext cx="2941350" cy="3841057"/>
            </a:xfrm>
            <a:prstGeom prst="rect">
              <a:avLst/>
            </a:prstGeom>
          </p:spPr>
        </p:pic>
      </p:grpSp>
      <p:sp>
        <p:nvSpPr>
          <p:cNvPr id="23" name="TextBox 22"/>
          <p:cNvSpPr txBox="1"/>
          <p:nvPr/>
        </p:nvSpPr>
        <p:spPr>
          <a:xfrm>
            <a:off x="4985451" y="1238851"/>
            <a:ext cx="3254771" cy="199785"/>
          </a:xfrm>
          <a:prstGeom prst="rect">
            <a:avLst/>
          </a:prstGeom>
        </p:spPr>
        <p:txBody>
          <a:bodyPr wrap="square" rtlCol="0" anchor="t" anchorCtr="0">
            <a:noAutofit/>
          </a:bodyPr>
          <a:lstStyle/>
          <a:p>
            <a:pPr algn="ctr">
              <a:lnSpc>
                <a:spcPct val="120000"/>
              </a:lnSpc>
            </a:pPr>
            <a:r>
              <a:rPr lang="en-US" sz="1600" b="1" i="1" dirty="0">
                <a:solidFill>
                  <a:schemeClr val="accent3"/>
                </a:solidFill>
              </a:rPr>
              <a:t>Watches</a:t>
            </a:r>
          </a:p>
        </p:txBody>
      </p:sp>
      <p:sp>
        <p:nvSpPr>
          <p:cNvPr id="24" name="TextBox 23"/>
          <p:cNvSpPr txBox="1"/>
          <p:nvPr/>
        </p:nvSpPr>
        <p:spPr>
          <a:xfrm>
            <a:off x="1357486" y="3154370"/>
            <a:ext cx="3254771" cy="199785"/>
          </a:xfrm>
          <a:prstGeom prst="rect">
            <a:avLst/>
          </a:prstGeom>
        </p:spPr>
        <p:txBody>
          <a:bodyPr wrap="square" rtlCol="0" anchor="t" anchorCtr="0">
            <a:noAutofit/>
          </a:bodyPr>
          <a:lstStyle/>
          <a:p>
            <a:pPr algn="ctr">
              <a:lnSpc>
                <a:spcPct val="120000"/>
              </a:lnSpc>
            </a:pPr>
            <a:r>
              <a:rPr lang="en-US" sz="1600" b="1" i="1" dirty="0">
                <a:solidFill>
                  <a:schemeClr val="accent3"/>
                </a:solidFill>
              </a:rPr>
              <a:t>Phones</a:t>
            </a:r>
          </a:p>
        </p:txBody>
      </p:sp>
      <p:sp>
        <p:nvSpPr>
          <p:cNvPr id="25" name="TextBox 24"/>
          <p:cNvSpPr txBox="1"/>
          <p:nvPr/>
        </p:nvSpPr>
        <p:spPr>
          <a:xfrm>
            <a:off x="5310265" y="2872264"/>
            <a:ext cx="3254771" cy="199785"/>
          </a:xfrm>
          <a:prstGeom prst="rect">
            <a:avLst/>
          </a:prstGeom>
        </p:spPr>
        <p:txBody>
          <a:bodyPr wrap="square" rtlCol="0" anchor="t" anchorCtr="0">
            <a:noAutofit/>
          </a:bodyPr>
          <a:lstStyle/>
          <a:p>
            <a:pPr algn="ctr">
              <a:lnSpc>
                <a:spcPct val="120000"/>
              </a:lnSpc>
            </a:pPr>
            <a:r>
              <a:rPr lang="en-US" sz="1600" b="1" i="1" dirty="0">
                <a:solidFill>
                  <a:schemeClr val="accent3"/>
                </a:solidFill>
              </a:rPr>
              <a:t>Tablets</a:t>
            </a:r>
          </a:p>
        </p:txBody>
      </p:sp>
      <p:graphicFrame>
        <p:nvGraphicFramePr>
          <p:cNvPr id="26" name="Diagram 25"/>
          <p:cNvGraphicFramePr/>
          <p:nvPr>
            <p:extLst/>
          </p:nvPr>
        </p:nvGraphicFramePr>
        <p:xfrm>
          <a:off x="-154651" y="709861"/>
          <a:ext cx="4510083" cy="30768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 name="Rectangle 29"/>
          <p:cNvSpPr/>
          <p:nvPr/>
        </p:nvSpPr>
        <p:spPr>
          <a:xfrm>
            <a:off x="228600" y="883251"/>
            <a:ext cx="25781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018798" y="3656496"/>
            <a:ext cx="1332903" cy="2737975"/>
            <a:chOff x="3018798" y="3656496"/>
            <a:chExt cx="1332903" cy="2737975"/>
          </a:xfrm>
        </p:grpSpPr>
        <p:grpSp>
          <p:nvGrpSpPr>
            <p:cNvPr id="27" name="Group 26"/>
            <p:cNvGrpSpPr/>
            <p:nvPr/>
          </p:nvGrpSpPr>
          <p:grpSpPr>
            <a:xfrm>
              <a:off x="3018798" y="3656496"/>
              <a:ext cx="1332903" cy="2737975"/>
              <a:chOff x="5919521" y="1609940"/>
              <a:chExt cx="2031326" cy="4208581"/>
            </a:xfrm>
          </p:grpSpPr>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19521" y="1609940"/>
                <a:ext cx="2031326" cy="4208581"/>
              </a:xfrm>
              <a:prstGeom prst="roundRect">
                <a:avLst/>
              </a:prstGeom>
            </p:spPr>
          </p:pic>
          <p:pic>
            <p:nvPicPr>
              <p:cNvPr id="29" name="Picture 2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6764" y="2203704"/>
                <a:ext cx="1681084" cy="2990088"/>
              </a:xfrm>
              <a:prstGeom prst="rect">
                <a:avLst/>
              </a:prstGeom>
            </p:spPr>
          </p:pic>
        </p:grpSp>
        <p:pic>
          <p:nvPicPr>
            <p:cNvPr id="1026" name="Picture 2" descr="Image result for employee profile photo"/>
            <p:cNvPicPr>
              <a:picLocks noChangeAspect="1" noChangeArrowheads="1"/>
            </p:cNvPicPr>
            <p:nvPr/>
          </p:nvPicPr>
          <p:blipFill rotWithShape="1">
            <a:blip r:embed="rId15">
              <a:extLst>
                <a:ext uri="{28A0092B-C50C-407E-A947-70E740481C1C}">
                  <a14:useLocalDpi xmlns:a14="http://schemas.microsoft.com/office/drawing/2010/main" val="0"/>
                </a:ext>
              </a:extLst>
            </a:blip>
            <a:srcRect l="4184" t="16051" r="73815" b="48945"/>
            <a:stretch/>
          </p:blipFill>
          <p:spPr bwMode="auto">
            <a:xfrm>
              <a:off x="3228275" y="4605247"/>
              <a:ext cx="362418" cy="3915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4528106"/>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Ellucian Powerpoint template 2016 (02) E">
  <a:themeElements>
    <a:clrScheme name="Custom 92">
      <a:dk1>
        <a:srgbClr val="595959"/>
      </a:dk1>
      <a:lt1>
        <a:srgbClr val="FFFFFF"/>
      </a:lt1>
      <a:dk2>
        <a:srgbClr val="414042"/>
      </a:dk2>
      <a:lt2>
        <a:srgbClr val="DCDDDE"/>
      </a:lt2>
      <a:accent1>
        <a:srgbClr val="DF1C5A"/>
      </a:accent1>
      <a:accent2>
        <a:srgbClr val="642673"/>
      </a:accent2>
      <a:accent3>
        <a:srgbClr val="4F2460"/>
      </a:accent3>
      <a:accent4>
        <a:srgbClr val="47A5AA"/>
      </a:accent4>
      <a:accent5>
        <a:srgbClr val="462F89"/>
      </a:accent5>
      <a:accent6>
        <a:srgbClr val="CCDE44"/>
      </a:accent6>
      <a:hlink>
        <a:srgbClr val="462F89"/>
      </a:hlink>
      <a:folHlink>
        <a:srgbClr val="A1ABD7"/>
      </a:folHlink>
    </a:clrScheme>
    <a:fontScheme name="Elluci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nchorCtr="0">
        <a:normAutofit/>
      </a:bodyPr>
      <a:lstStyle>
        <a:defPPr>
          <a:lnSpc>
            <a:spcPct val="120000"/>
          </a:lnSpc>
          <a:defRPr sz="1600" b="1" dirty="0" smtClean="0"/>
        </a:defPPr>
      </a:lstStyle>
    </a:txDef>
  </a:objectDefaults>
  <a:extraClrSchemeLst/>
  <a:extLst>
    <a:ext uri="{05A4C25C-085E-4340-85A3-A5531E510DB2}">
      <thm15:themeFamily xmlns:thm15="http://schemas.microsoft.com/office/thememl/2012/main" name="Ellucian Powerpoint template 2016 (02 B) E" id="{5F6C7AEE-8976-4971-B542-B34F2A127658}" vid="{C4EE3480-21E8-4148-880F-9E4348E10D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ype_x0020_of_x0020_Content xmlns="bc8f0762-49e5-4893-a544-41ac2fd47b32">Presentation (PWP)</Type_x0020_of_x0020_Conten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A4D75B72D09C48A0B207C578DAA39F" ma:contentTypeVersion="10" ma:contentTypeDescription="Create a new document." ma:contentTypeScope="" ma:versionID="1c1a2c9cc2676b983b969c836f6f95ef">
  <xsd:schema xmlns:xsd="http://www.w3.org/2001/XMLSchema" xmlns:xs="http://www.w3.org/2001/XMLSchema" xmlns:p="http://schemas.microsoft.com/office/2006/metadata/properties" xmlns:ns2="bc8f0762-49e5-4893-a544-41ac2fd47b32" targetNamespace="http://schemas.microsoft.com/office/2006/metadata/properties" ma:root="true" ma:fieldsID="90eebe860649117738a93bccee0e161f" ns2:_="">
    <xsd:import namespace="bc8f0762-49e5-4893-a544-41ac2fd47b32"/>
    <xsd:element name="properties">
      <xsd:complexType>
        <xsd:sequence>
          <xsd:element name="documentManagement">
            <xsd:complexType>
              <xsd:all>
                <xsd:element ref="ns2:Type_x0020_of_x0020_Cont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f0762-49e5-4893-a544-41ac2fd47b32" elementFormDefault="qualified">
    <xsd:import namespace="http://schemas.microsoft.com/office/2006/documentManagement/types"/>
    <xsd:import namespace="http://schemas.microsoft.com/office/infopath/2007/PartnerControls"/>
    <xsd:element name="Type_x0020_of_x0020_Content" ma:index="10" ma:displayName="Type of Content" ma:format="Dropdown" ma:internalName="Type_x0020_of_x0020_Content">
      <xsd:simpleType>
        <xsd:restriction base="dms:Choice">
          <xsd:enumeration value="Accessories (ACC)"/>
          <xsd:enumeration value="Ads &amp; Advertorials (ADV)"/>
          <xsd:enumeration value="Articulate Training (ARC)"/>
          <xsd:enumeration value="Battle Card (BCD)"/>
          <xsd:enumeration value="Brochure (BRC)"/>
          <xsd:enumeration value="Case Study (ECS)"/>
          <xsd:enumeration value="Competitive Information (CMP)"/>
          <xsd:enumeration value="Customer Experience (ECE)"/>
          <xsd:enumeration value="Demo (DEM)"/>
          <xsd:enumeration value="eBook (EEB)"/>
          <xsd:enumeration value="FAQ (FAQ)"/>
          <xsd:enumeration value="Identity / Brand Materials (IDN)"/>
          <xsd:enumeration value="Institution Profile (EIP)"/>
          <xsd:enumeration value="Lead Card (LDC)"/>
          <xsd:enumeration value="Miscellaneous (MSC)"/>
          <xsd:enumeration value="Position or Technical Paper (EPP)"/>
          <xsd:enumeration value="Presentation (PWP)"/>
          <xsd:enumeration value="Press Release (EPR)"/>
          <xsd:enumeration value="Print Item (PRN)"/>
          <xsd:enumeration value="Publication / Article (PBL)"/>
          <xsd:enumeration value="Reference Material (REF)"/>
          <xsd:enumeration value="Research (RES)"/>
          <xsd:enumeration value="Roadmap (RMP)"/>
          <xsd:enumeration value="Solution Sheet (ESS)"/>
          <xsd:enumeration value="Solution Summary (SUM)"/>
          <xsd:enumeration value="Statement of Work (SOW)"/>
          <xsd:enumeration value="Video (VID)"/>
          <xsd:enumeration value="Web Site (WEB)"/>
          <xsd:enumeration value="Webinar (WBR)"/>
          <xsd:enumeration value="White Paper (WH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9795B-2CB4-445B-8AD7-26D7C1E888AD}">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bc8f0762-49e5-4893-a544-41ac2fd47b32"/>
    <ds:schemaRef ds:uri="http://www.w3.org/XML/1998/namespace"/>
  </ds:schemaRefs>
</ds:datastoreItem>
</file>

<file path=customXml/itemProps2.xml><?xml version="1.0" encoding="utf-8"?>
<ds:datastoreItem xmlns:ds="http://schemas.openxmlformats.org/officeDocument/2006/customXml" ds:itemID="{9A5E56CB-3F2B-413C-B51F-AE076F434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8f0762-49e5-4893-a544-41ac2fd47b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4285A8-46C5-4DD5-B4AF-7D3A7993EF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Ellucian Powerpoint template 2016 (02) E.thmx</Template>
  <TotalTime>19839</TotalTime>
  <Words>1519</Words>
  <Application>Microsoft Office PowerPoint</Application>
  <PresentationFormat>On-screen Show (4:3)</PresentationFormat>
  <Paragraphs>219</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Courier New</vt:lpstr>
      <vt:lpstr>Wingdings</vt:lpstr>
      <vt:lpstr>Ellucian Powerpoint template 2016 (02) E</vt:lpstr>
      <vt:lpstr>What you need to know for Banner 9</vt:lpstr>
      <vt:lpstr>Benefits of Banner 9</vt:lpstr>
      <vt:lpstr>Benefits of Banner 9</vt:lpstr>
      <vt:lpstr>Benefits of Banner 9</vt:lpstr>
      <vt:lpstr>What’s Available In Banner 9</vt:lpstr>
      <vt:lpstr>The Administrative Staff Experience </vt:lpstr>
      <vt:lpstr>Banner 9’s New Look &amp; Feel</vt:lpstr>
      <vt:lpstr>Tablet Friendly:  Banner on-the-go</vt:lpstr>
      <vt:lpstr>Supporting Constituents On The Go With All Devices </vt:lpstr>
      <vt:lpstr>Release 9 Administrative Improvements</vt:lpstr>
      <vt:lpstr>Enhanced User Interface</vt:lpstr>
      <vt:lpstr>Application Navigation - Release 9 Administrative Improvements</vt:lpstr>
      <vt:lpstr>Employee Profile</vt:lpstr>
      <vt:lpstr>Employee Profile</vt:lpstr>
      <vt:lpstr>Position Description</vt:lpstr>
      <vt:lpstr>Position Description - Dashboard</vt:lpstr>
      <vt:lpstr>Enhanced Effort Reporting</vt:lpstr>
      <vt:lpstr>Streamlined Labor Redistribution</vt:lpstr>
      <vt:lpstr>Communication Management</vt:lpstr>
      <vt:lpstr>Expanding Banner 9 Functionality</vt:lpstr>
      <vt:lpstr>Personal Information Self-Service</vt:lpstr>
      <vt:lpstr>What we’ve heard . . .</vt:lpstr>
      <vt:lpstr>Banner 9 Guide at www.ellucian.com/banner9guide  See Ellucian Live videos on Banner 9 https://banner9guide.ellucian.com/content/ellucian-live-videos </vt:lpstr>
      <vt:lpstr>Places to Find More Information</vt:lpstr>
    </vt:vector>
  </TitlesOfParts>
  <Company>Ellucian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IDN - Ellucian PowerPoint Template</dc:title>
  <dc:creator>Brent Morris</dc:creator>
  <cp:lastModifiedBy>Javadi, Sahar</cp:lastModifiedBy>
  <cp:revision>459</cp:revision>
  <cp:lastPrinted>2017-05-25T23:17:42Z</cp:lastPrinted>
  <dcterms:created xsi:type="dcterms:W3CDTF">2016-02-17T19:42:41Z</dcterms:created>
  <dcterms:modified xsi:type="dcterms:W3CDTF">2017-05-30T20:25:28Z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10000</vt:r8>
  </property>
  <property fmtid="{D5CDD505-2E9C-101B-9397-08002B2CF9AE}" pid="3" name="WorkflowChangePath">
    <vt:lpwstr>7c8400d0-a84f-403e-a8ca-37de6a498fe8,26;7c8400d0-a84f-403e-a8ca-37de6a498fe8,29;dbc78b63-6ce8-4e5b-b8d8-fc9e8f7b5399,40;</vt:lpwstr>
  </property>
  <property fmtid="{D5CDD505-2E9C-101B-9397-08002B2CF9AE}" pid="4" name="ContentTypeId">
    <vt:lpwstr>0x01010080A4D75B72D09C48A0B207C578DAA39F</vt:lpwstr>
  </property>
</Properties>
</file>